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6" r:id="rId2"/>
    <p:sldId id="278" r:id="rId3"/>
    <p:sldId id="257" r:id="rId4"/>
    <p:sldId id="258" r:id="rId5"/>
    <p:sldId id="259" r:id="rId6"/>
    <p:sldId id="260" r:id="rId7"/>
    <p:sldId id="267" r:id="rId8"/>
    <p:sldId id="261" r:id="rId9"/>
    <p:sldId id="264" r:id="rId10"/>
    <p:sldId id="265" r:id="rId11"/>
    <p:sldId id="266" r:id="rId12"/>
    <p:sldId id="262" r:id="rId13"/>
    <p:sldId id="263" r:id="rId14"/>
    <p:sldId id="268" r:id="rId15"/>
    <p:sldId id="269" r:id="rId16"/>
    <p:sldId id="270" r:id="rId17"/>
    <p:sldId id="271" r:id="rId18"/>
    <p:sldId id="272" r:id="rId19"/>
    <p:sldId id="273" r:id="rId20"/>
    <p:sldId id="274" r:id="rId21"/>
    <p:sldId id="275" r:id="rId22"/>
    <p:sldId id="276" r:id="rId23"/>
    <p:sldId id="277" r:id="rId24"/>
    <p:sldId id="296" r:id="rId25"/>
    <p:sldId id="279" r:id="rId26"/>
    <p:sldId id="280" r:id="rId27"/>
    <p:sldId id="281" r:id="rId28"/>
    <p:sldId id="282" r:id="rId29"/>
    <p:sldId id="283" r:id="rId30"/>
    <p:sldId id="284" r:id="rId31"/>
    <p:sldId id="285" r:id="rId32"/>
    <p:sldId id="291" r:id="rId33"/>
    <p:sldId id="286" r:id="rId34"/>
    <p:sldId id="292" r:id="rId35"/>
    <p:sldId id="294" r:id="rId36"/>
    <p:sldId id="295" r:id="rId37"/>
    <p:sldId id="293" r:id="rId38"/>
    <p:sldId id="287" r:id="rId39"/>
    <p:sldId id="297" r:id="rId40"/>
    <p:sldId id="290" r:id="rId4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6B6B"/>
    <a:srgbClr val="C6C5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60"/>
    <p:restoredTop sz="68808" autoAdjust="0"/>
  </p:normalViewPr>
  <p:slideViewPr>
    <p:cSldViewPr snapToGrid="0" snapToObjects="1">
      <p:cViewPr varScale="1">
        <p:scale>
          <a:sx n="109" d="100"/>
          <a:sy n="109" d="100"/>
        </p:scale>
        <p:origin x="443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ABA1-A70F-41A6-95B8-796599F3E500}" type="datetimeFigureOut">
              <a:rPr lang="en-US" smtClean="0"/>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B69F76-B94E-4AAF-8A7E-7E83EB10E99D}" type="slidenum">
              <a:rPr lang="en-US" smtClean="0"/>
              <a:t>‹#›</a:t>
            </a:fld>
            <a:endParaRPr lang="en-US"/>
          </a:p>
        </p:txBody>
      </p:sp>
    </p:spTree>
    <p:extLst>
      <p:ext uri="{BB962C8B-B14F-4D97-AF65-F5344CB8AC3E}">
        <p14:creationId xmlns:p14="http://schemas.microsoft.com/office/powerpoint/2010/main" val="121645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aeco.no/guidelines/clean-seas-guidelines-for-visitors-to-the-arctic/"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aeco.no/guidelines/cleanup-guideline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Anthropogenic litter has reached every corner of our planet from </a:t>
            </a:r>
            <a:r>
              <a:rPr lang="en-US" sz="1800" u="none" strike="noStrike" kern="0" spc="0" dirty="0">
                <a:ln>
                  <a:noFill/>
                </a:ln>
                <a:solidFill>
                  <a:srgbClr val="000000"/>
                </a:solidFill>
                <a:effectLst/>
                <a:latin typeface="Helvetica Neue"/>
                <a:ea typeface="Arial Unicode MS"/>
                <a:cs typeface="Arial Unicode MS"/>
              </a:rPr>
              <a:t>the highest mountains </a:t>
            </a:r>
            <a:r>
              <a:rPr lang="de-DE" sz="1800" u="none" strike="noStrike" kern="0" spc="0" dirty="0">
                <a:ln>
                  <a:noFill/>
                </a:ln>
                <a:solidFill>
                  <a:srgbClr val="000000"/>
                </a:solidFill>
                <a:effectLst/>
                <a:latin typeface="Helvetica Neue"/>
                <a:ea typeface="Arial Unicode MS"/>
                <a:cs typeface="Arial Unicode MS"/>
              </a:rPr>
              <a:t>to the deepest sea trenches and from the Arctic to the Antarctic.</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Pastic pollutes streams, rivers, lakes, oceans as well as terrestrial ecosystems and is in the atmosphere in all shapes and sizes.</a:t>
            </a:r>
            <a:endParaRPr lang="en-US" sz="1800" u="none" strike="noStrike" kern="0" spc="0" dirty="0">
              <a:ln>
                <a:noFill/>
              </a:ln>
              <a:solidFill>
                <a:srgbClr val="000000"/>
              </a:solidFill>
              <a:effectLst/>
              <a:latin typeface="Helvetica Neue"/>
              <a:ea typeface="Arial Unicode MS"/>
              <a:cs typeface="Arial Unicode MS"/>
            </a:endParaRPr>
          </a:p>
        </p:txBody>
      </p:sp>
      <p:sp>
        <p:nvSpPr>
          <p:cNvPr id="4" name="Slide Number Placeholder 3"/>
          <p:cNvSpPr>
            <a:spLocks noGrp="1"/>
          </p:cNvSpPr>
          <p:nvPr>
            <p:ph type="sldNum" sz="quarter" idx="5"/>
          </p:nvPr>
        </p:nvSpPr>
        <p:spPr/>
        <p:txBody>
          <a:bodyPr/>
          <a:lstStyle/>
          <a:p>
            <a:fld id="{01B69F76-B94E-4AAF-8A7E-7E83EB10E99D}" type="slidenum">
              <a:rPr lang="en-US" smtClean="0"/>
              <a:t>1</a:t>
            </a:fld>
            <a:endParaRPr lang="en-US"/>
          </a:p>
        </p:txBody>
      </p:sp>
    </p:spTree>
    <p:extLst>
      <p:ext uri="{BB962C8B-B14F-4D97-AF65-F5344CB8AC3E}">
        <p14:creationId xmlns:p14="http://schemas.microsoft.com/office/powerpoint/2010/main" val="3706600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40000"/>
              </a:lnSpc>
              <a:spcBef>
                <a:spcPts val="0"/>
              </a:spcBef>
              <a:spcAft>
                <a:spcPts val="500"/>
              </a:spcAft>
              <a:buFont typeface="Arial" panose="020B0604020202020204" pitchFamily="34" charset="0"/>
              <a:buChar char="•"/>
            </a:pPr>
            <a:r>
              <a:rPr lang="de-DE" sz="1200" u="none" strike="noStrike" kern="0" spc="0" dirty="0">
                <a:ln>
                  <a:noFill/>
                </a:ln>
                <a:solidFill>
                  <a:srgbClr val="000000"/>
                </a:solidFill>
                <a:effectLst/>
                <a:latin typeface="Helvetica Neue"/>
                <a:ea typeface="Arial Unicode MS"/>
                <a:cs typeface="Arial Unicode MS"/>
              </a:rPr>
              <a:t>This includes things like smothering of plants or sedentary animals on the sea floor.</a:t>
            </a:r>
            <a:endParaRPr lang="en-US" sz="1200" u="none" strike="noStrike" kern="0" spc="0" dirty="0">
              <a:ln>
                <a:noFill/>
              </a:ln>
              <a:solidFill>
                <a:srgbClr val="000000"/>
              </a:solidFill>
              <a:effectLst/>
              <a:latin typeface="Helvetica Neue"/>
              <a:ea typeface="Arial Unicode MS"/>
              <a:cs typeface="Arial Unicode MS"/>
            </a:endParaRPr>
          </a:p>
          <a:p>
            <a:endParaRPr lang="en-US" dirty="0"/>
          </a:p>
        </p:txBody>
      </p:sp>
      <p:sp>
        <p:nvSpPr>
          <p:cNvPr id="4" name="Slide Number Placeholder 3"/>
          <p:cNvSpPr>
            <a:spLocks noGrp="1"/>
          </p:cNvSpPr>
          <p:nvPr>
            <p:ph type="sldNum" sz="quarter" idx="5"/>
          </p:nvPr>
        </p:nvSpPr>
        <p:spPr/>
        <p:txBody>
          <a:bodyPr/>
          <a:lstStyle/>
          <a:p>
            <a:fld id="{01B69F76-B94E-4AAF-8A7E-7E83EB10E99D}" type="slidenum">
              <a:rPr lang="en-US" smtClean="0"/>
              <a:t>11</a:t>
            </a:fld>
            <a:endParaRPr lang="en-US"/>
          </a:p>
        </p:txBody>
      </p:sp>
    </p:spTree>
    <p:extLst>
      <p:ext uri="{BB962C8B-B14F-4D97-AF65-F5344CB8AC3E}">
        <p14:creationId xmlns:p14="http://schemas.microsoft.com/office/powerpoint/2010/main" val="3631160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Marine litter </a:t>
            </a:r>
            <a:r>
              <a:rPr lang="en-US" sz="1800" u="none" strike="noStrike" kern="0" spc="0" dirty="0">
                <a:ln>
                  <a:noFill/>
                </a:ln>
                <a:solidFill>
                  <a:srgbClr val="000000"/>
                </a:solidFill>
                <a:effectLst/>
                <a:latin typeface="Helvetica Neue"/>
                <a:ea typeface="Arial Unicode MS"/>
                <a:cs typeface="Arial Unicode MS"/>
              </a:rPr>
              <a:t>poses countless threats to wildlife.</a:t>
            </a: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The very first animal reported to have interacted with marine litter was a Sperm whale in 1904.</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According to the «Litterbase» by the Alfred Wegener Institute for Polar and Marine Research, more than 4,000 species are known to be affected by litter worldwide.</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endParaRPr lang="de-DE" sz="1800" u="none" strike="noStrike" kern="0" spc="0" dirty="0">
              <a:ln>
                <a:noFill/>
              </a:ln>
              <a:solidFill>
                <a:srgbClr val="000000"/>
              </a:solidFill>
              <a:effectLst/>
              <a:latin typeface="Helvetica Neue"/>
              <a:ea typeface="Arial Unicode MS"/>
              <a:cs typeface="Arial Unicode MS"/>
            </a:endParaRPr>
          </a:p>
          <a:p>
            <a:pPr marL="342900" marR="0" lvl="0" indent="-342900" algn="l" defTabSz="914400" rtl="0" eaLnBrk="1" fontAlgn="base" latinLnBrk="0" hangingPunct="1">
              <a:lnSpc>
                <a:spcPct val="140000"/>
              </a:lnSpc>
              <a:spcBef>
                <a:spcPts val="0"/>
              </a:spcBef>
              <a:spcAft>
                <a:spcPts val="500"/>
              </a:spcAft>
              <a:buClrTx/>
              <a:buSzTx/>
              <a:buFont typeface="Arial" panose="020B0604020202020204" pitchFamily="34" charset="0"/>
              <a:buChar char="•"/>
              <a:tabLst/>
              <a:defRPr/>
            </a:pPr>
            <a:r>
              <a:rPr lang="de-DE" sz="1800" u="none" strike="noStrike" kern="0" spc="0" dirty="0">
                <a:ln>
                  <a:noFill/>
                </a:ln>
                <a:solidFill>
                  <a:srgbClr val="000000"/>
                </a:solidFill>
                <a:effectLst/>
                <a:latin typeface="Helvetica Neue"/>
                <a:ea typeface="Arial Unicode MS"/>
                <a:cs typeface="Arial Unicode MS"/>
              </a:rPr>
              <a:t>Animals like barnacles colonize litter items and can be transported.</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Animals get entangled or they ingest litter items which often ends </a:t>
            </a:r>
            <a:r>
              <a:rPr lang="nb-NO" sz="1800" u="none" strike="noStrike" kern="0" spc="0" dirty="0">
                <a:ln>
                  <a:noFill/>
                </a:ln>
                <a:solidFill>
                  <a:srgbClr val="000000"/>
                </a:solidFill>
                <a:effectLst/>
                <a:latin typeface="Helvetica Neue"/>
                <a:ea typeface="Arial Unicode MS"/>
                <a:cs typeface="Arial Unicode MS"/>
              </a:rPr>
              <a:t>fatality.</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There‘s other interactions like the smothering of plants or sedentary animals on the sea floor.</a:t>
            </a:r>
            <a:endParaRPr lang="en-US" sz="1800" u="none" strike="noStrike" kern="0" spc="0" dirty="0">
              <a:ln>
                <a:noFill/>
              </a:ln>
              <a:solidFill>
                <a:srgbClr val="000000"/>
              </a:solidFill>
              <a:effectLst/>
              <a:latin typeface="Helvetica Neue"/>
              <a:ea typeface="Arial Unicode MS"/>
              <a:cs typeface="Arial Unicode MS"/>
            </a:endParaRPr>
          </a:p>
          <a:p>
            <a:pPr marL="0" indent="0" algn="l">
              <a:buFont typeface="Arial" panose="020B0604020202020204" pitchFamily="34" charset="0"/>
              <a:buNone/>
            </a:pPr>
            <a:endParaRPr lang="en-US" b="0" i="0" dirty="0">
              <a:solidFill>
                <a:srgbClr val="000000"/>
              </a:solidFill>
              <a:effectLst/>
              <a:latin typeface="Söhne"/>
            </a:endParaRPr>
          </a:p>
        </p:txBody>
      </p:sp>
      <p:sp>
        <p:nvSpPr>
          <p:cNvPr id="4" name="Slide Number Placeholder 3"/>
          <p:cNvSpPr>
            <a:spLocks noGrp="1"/>
          </p:cNvSpPr>
          <p:nvPr>
            <p:ph type="sldNum" sz="quarter" idx="5"/>
          </p:nvPr>
        </p:nvSpPr>
        <p:spPr/>
        <p:txBody>
          <a:bodyPr/>
          <a:lstStyle/>
          <a:p>
            <a:fld id="{01B69F76-B94E-4AAF-8A7E-7E83EB10E99D}" type="slidenum">
              <a:rPr lang="en-US" smtClean="0"/>
              <a:t>12</a:t>
            </a:fld>
            <a:endParaRPr lang="en-US"/>
          </a:p>
        </p:txBody>
      </p:sp>
    </p:spTree>
    <p:extLst>
      <p:ext uri="{BB962C8B-B14F-4D97-AF65-F5344CB8AC3E}">
        <p14:creationId xmlns:p14="http://schemas.microsoft.com/office/powerpoint/2010/main" val="1097819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Marine litter in the Arctic originates from both local and distant sources.</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The main pathway of litter </a:t>
            </a:r>
            <a:r>
              <a:rPr lang="en-US" sz="1800" u="none" strike="noStrike" kern="0" spc="0" dirty="0">
                <a:ln>
                  <a:noFill/>
                </a:ln>
                <a:solidFill>
                  <a:srgbClr val="000000"/>
                </a:solidFill>
                <a:effectLst/>
                <a:latin typeface="Helvetica Neue"/>
                <a:ea typeface="Arial Unicode MS"/>
                <a:cs typeface="Arial Unicode MS"/>
              </a:rPr>
              <a:t>into the Arctic Ocean</a:t>
            </a:r>
            <a:r>
              <a:rPr lang="de-DE" sz="1800" u="none" strike="noStrike" kern="0" spc="0" dirty="0">
                <a:ln>
                  <a:noFill/>
                </a:ln>
                <a:solidFill>
                  <a:srgbClr val="000000"/>
                </a:solidFill>
                <a:effectLst/>
                <a:latin typeface="Helvetica Neue"/>
                <a:ea typeface="Arial Unicode MS"/>
                <a:cs typeface="Arial Unicode MS"/>
              </a:rPr>
              <a:t> from distant sources is via currents from the North Atlantic Ocean, followed by the North Pacific Ocean as well as rivers that discharge into the Arctic Ocean from Russia and North America.</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Winds transport small microplastic and nanoplastic particles into the Arctic.</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Animals, especially birds, that have ingested litter from the sea surface can transport it to Arctic ecosystems with their excrement.</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Within the Arctic Ocean, sea ice forms another means of transportation for litter. </a:t>
            </a:r>
            <a:endParaRPr lang="en-US" sz="1800" u="none" strike="noStrike" kern="0" spc="0" dirty="0">
              <a:ln>
                <a:noFill/>
              </a:ln>
              <a:solidFill>
                <a:srgbClr val="000000"/>
              </a:solidFill>
              <a:effectLst/>
              <a:latin typeface="Helvetica Neue"/>
              <a:ea typeface="Arial Unicode MS"/>
              <a:cs typeface="Arial Unicode MS"/>
            </a:endParaRPr>
          </a:p>
        </p:txBody>
      </p:sp>
      <p:sp>
        <p:nvSpPr>
          <p:cNvPr id="4" name="Slide Number Placeholder 3"/>
          <p:cNvSpPr>
            <a:spLocks noGrp="1"/>
          </p:cNvSpPr>
          <p:nvPr>
            <p:ph type="sldNum" sz="quarter" idx="5"/>
          </p:nvPr>
        </p:nvSpPr>
        <p:spPr/>
        <p:txBody>
          <a:bodyPr/>
          <a:lstStyle/>
          <a:p>
            <a:fld id="{01B69F76-B94E-4AAF-8A7E-7E83EB10E99D}" type="slidenum">
              <a:rPr lang="en-US" smtClean="0"/>
              <a:t>14</a:t>
            </a:fld>
            <a:endParaRPr lang="en-US"/>
          </a:p>
        </p:txBody>
      </p:sp>
    </p:spTree>
    <p:extLst>
      <p:ext uri="{BB962C8B-B14F-4D97-AF65-F5344CB8AC3E}">
        <p14:creationId xmlns:p14="http://schemas.microsoft.com/office/powerpoint/2010/main" val="1338309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40000"/>
              </a:lnSpc>
              <a:spcBef>
                <a:spcPts val="0"/>
              </a:spcBef>
              <a:spcAft>
                <a:spcPts val="500"/>
              </a:spcAft>
              <a:buFont typeface="Arial" panose="020B0604020202020204" pitchFamily="34" charset="0"/>
              <a:buChar char="•"/>
            </a:pPr>
            <a:r>
              <a:rPr lang="de-DE" sz="1800" i="0" u="none" strike="noStrike" kern="0" spc="0" dirty="0">
                <a:ln>
                  <a:noFill/>
                </a:ln>
                <a:solidFill>
                  <a:srgbClr val="000000"/>
                </a:solidFill>
                <a:effectLst/>
                <a:latin typeface="Helvetica Neue"/>
                <a:ea typeface="Arial Unicode MS"/>
                <a:cs typeface="Arial Unicode MS"/>
              </a:rPr>
              <a:t>Local sources: fisheries (including subsistence), offshore industry, shipping, </a:t>
            </a:r>
            <a:r>
              <a:rPr lang="en-US" sz="1800" i="0" u="none" strike="noStrike" kern="0" spc="0" dirty="0">
                <a:ln>
                  <a:noFill/>
                </a:ln>
                <a:solidFill>
                  <a:srgbClr val="000000"/>
                </a:solidFill>
                <a:effectLst/>
                <a:latin typeface="Helvetica Neue"/>
                <a:ea typeface="Arial Unicode MS"/>
                <a:cs typeface="Arial Unicode MS"/>
              </a:rPr>
              <a:t>households,</a:t>
            </a:r>
            <a:r>
              <a:rPr lang="de-DE" sz="1800" i="0" u="none" strike="noStrike" kern="0" spc="0" dirty="0">
                <a:ln>
                  <a:noFill/>
                </a:ln>
                <a:solidFill>
                  <a:srgbClr val="000000"/>
                </a:solidFill>
                <a:effectLst/>
                <a:latin typeface="Helvetica Neue"/>
                <a:ea typeface="Arial Unicode MS"/>
                <a:cs typeface="Arial Unicode MS"/>
              </a:rPr>
              <a:t> tourism, landfills, illegal dumping, wastewater.</a:t>
            </a:r>
            <a:endParaRPr lang="en-US" sz="1800" i="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i="0" u="none" strike="noStrike" kern="0" spc="0" dirty="0">
                <a:ln>
                  <a:noFill/>
                </a:ln>
                <a:solidFill>
                  <a:srgbClr val="000000"/>
                </a:solidFill>
                <a:effectLst/>
                <a:latin typeface="Helvetica Neue"/>
                <a:ea typeface="Arial Unicode MS"/>
                <a:cs typeface="Arial Unicode MS"/>
              </a:rPr>
              <a:t>Distant sources: fisheries, industries, </a:t>
            </a:r>
            <a:r>
              <a:rPr lang="en-US" sz="1800" i="0" u="none" strike="noStrike" kern="0" spc="0" dirty="0">
                <a:ln>
                  <a:noFill/>
                </a:ln>
                <a:solidFill>
                  <a:srgbClr val="000000"/>
                </a:solidFill>
                <a:effectLst/>
                <a:latin typeface="Helvetica Neue"/>
                <a:ea typeface="Arial Unicode MS"/>
                <a:cs typeface="Arial Unicode MS"/>
              </a:rPr>
              <a:t>traffic, agriculture</a:t>
            </a:r>
            <a:r>
              <a:rPr lang="de-DE" sz="1800" i="0" u="none" strike="noStrike" kern="0" spc="0" dirty="0">
                <a:ln>
                  <a:noFill/>
                </a:ln>
                <a:solidFill>
                  <a:srgbClr val="000000"/>
                </a:solidFill>
                <a:effectLst/>
                <a:latin typeface="Helvetica Neue"/>
                <a:ea typeface="Arial Unicode MS"/>
                <a:cs typeface="Arial Unicode MS"/>
              </a:rPr>
              <a:t>, households, </a:t>
            </a:r>
            <a:r>
              <a:rPr lang="en-US" sz="1800" i="0" u="none" strike="noStrike" kern="0" spc="0" dirty="0">
                <a:ln>
                  <a:noFill/>
                </a:ln>
                <a:solidFill>
                  <a:srgbClr val="000000"/>
                </a:solidFill>
                <a:effectLst/>
                <a:latin typeface="Helvetica Neue"/>
                <a:ea typeface="Arial Unicode MS"/>
                <a:cs typeface="Arial Unicode MS"/>
              </a:rPr>
              <a:t>landfills, illegal dumping, wastewater.</a:t>
            </a:r>
          </a:p>
          <a:p>
            <a:pPr marL="342900" marR="0" lvl="0" indent="-342900" fontAlgn="base">
              <a:lnSpc>
                <a:spcPct val="140000"/>
              </a:lnSpc>
              <a:spcBef>
                <a:spcPts val="0"/>
              </a:spcBef>
              <a:spcAft>
                <a:spcPts val="500"/>
              </a:spcAft>
              <a:buFont typeface="Arial" panose="020B0604020202020204" pitchFamily="34" charset="0"/>
              <a:buChar char="•"/>
            </a:pPr>
            <a:r>
              <a:rPr lang="de-DE" sz="1800" i="0" u="none" strike="noStrike" kern="0" spc="0" dirty="0">
                <a:ln>
                  <a:noFill/>
                </a:ln>
                <a:solidFill>
                  <a:srgbClr val="000000"/>
                </a:solidFill>
                <a:effectLst/>
                <a:latin typeface="Helvetica Neue"/>
                <a:ea typeface="Arial Unicode MS"/>
                <a:cs typeface="Arial Unicode MS"/>
              </a:rPr>
              <a:t>Litter accumulates in sea ice, on the seafloor and on beaches.</a:t>
            </a:r>
            <a:endParaRPr lang="en-US" sz="1800" i="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i="0" u="none" strike="noStrike" kern="0" spc="0" dirty="0">
                <a:ln>
                  <a:noFill/>
                </a:ln>
                <a:solidFill>
                  <a:srgbClr val="000000"/>
                </a:solidFill>
                <a:effectLst/>
                <a:latin typeface="Helvetica Neue"/>
                <a:ea typeface="Arial Unicode MS"/>
                <a:cs typeface="Arial Unicode MS"/>
              </a:rPr>
              <a:t>Snow fall can bring up to 14.4 million microplastic particles per cubic meter.</a:t>
            </a:r>
            <a:endParaRPr lang="en-US" sz="1800" i="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i="0" u="none" strike="noStrike" kern="0" spc="0" dirty="0">
                <a:ln>
                  <a:noFill/>
                </a:ln>
                <a:solidFill>
                  <a:srgbClr val="000000"/>
                </a:solidFill>
                <a:effectLst/>
                <a:latin typeface="Helvetica Neue"/>
                <a:ea typeface="Arial Unicode MS"/>
                <a:cs typeface="Arial Unicode MS"/>
              </a:rPr>
              <a:t>Sea ice can contain up to 12 million microplastic particles per cubic meter. </a:t>
            </a:r>
            <a:endParaRPr lang="en-US" sz="1800" i="0" u="none" strike="noStrike" kern="0" spc="0" dirty="0">
              <a:ln>
                <a:noFill/>
              </a:ln>
              <a:solidFill>
                <a:srgbClr val="000000"/>
              </a:solidFill>
              <a:effectLst/>
              <a:latin typeface="Helvetica Neue"/>
              <a:ea typeface="Arial Unicode MS"/>
              <a:cs typeface="Arial Unicode MS"/>
            </a:endParaRPr>
          </a:p>
          <a:p>
            <a:endParaRPr lang="en-US" dirty="0"/>
          </a:p>
        </p:txBody>
      </p:sp>
      <p:sp>
        <p:nvSpPr>
          <p:cNvPr id="4" name="Slide Number Placeholder 3"/>
          <p:cNvSpPr>
            <a:spLocks noGrp="1"/>
          </p:cNvSpPr>
          <p:nvPr>
            <p:ph type="sldNum" sz="quarter" idx="5"/>
          </p:nvPr>
        </p:nvSpPr>
        <p:spPr/>
        <p:txBody>
          <a:bodyPr/>
          <a:lstStyle/>
          <a:p>
            <a:fld id="{01B69F76-B94E-4AAF-8A7E-7E83EB10E99D}" type="slidenum">
              <a:rPr lang="en-US" smtClean="0"/>
              <a:t>15</a:t>
            </a:fld>
            <a:endParaRPr lang="en-US"/>
          </a:p>
        </p:txBody>
      </p:sp>
    </p:spTree>
    <p:extLst>
      <p:ext uri="{BB962C8B-B14F-4D97-AF65-F5344CB8AC3E}">
        <p14:creationId xmlns:p14="http://schemas.microsoft.com/office/powerpoint/2010/main" val="717279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Spotting litter items on the open sea surface is quite difficult because of waves and as most items are out of sight drifting below the surface.</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Scientist counted up to 8 macroplastic items per square kilometer and up to 1,287 microplastic particles per cubic meter on the sea surface.</a:t>
            </a:r>
            <a:endParaRPr lang="en-US" sz="1800" u="none" strike="noStrike" kern="0" spc="0" dirty="0">
              <a:ln>
                <a:noFill/>
              </a:ln>
              <a:solidFill>
                <a:srgbClr val="000000"/>
              </a:solidFill>
              <a:effectLst/>
              <a:latin typeface="Helvetica Neue"/>
              <a:ea typeface="Arial Unicode MS"/>
              <a:cs typeface="Arial Unicode MS"/>
            </a:endParaRPr>
          </a:p>
          <a:p>
            <a:endParaRPr lang="en-US" b="0" i="0" dirty="0">
              <a:solidFill>
                <a:srgbClr val="4671A3"/>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01B69F76-B94E-4AAF-8A7E-7E83EB10E99D}" type="slidenum">
              <a:rPr lang="en-US" smtClean="0"/>
              <a:t>16</a:t>
            </a:fld>
            <a:endParaRPr lang="en-US"/>
          </a:p>
        </p:txBody>
      </p:sp>
    </p:spTree>
    <p:extLst>
      <p:ext uri="{BB962C8B-B14F-4D97-AF65-F5344CB8AC3E}">
        <p14:creationId xmlns:p14="http://schemas.microsoft.com/office/powerpoint/2010/main" val="2965979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The Arctic region has one of the highest microplastic concentrations globally.</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Sea ice in the Arctic Ocean is far away from highly populated areas and activities so you probably wouldn’t expect to find microplastic there.</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Ocean currents transport </a:t>
            </a:r>
            <a:r>
              <a:rPr lang="en-US" sz="1800" u="none" strike="noStrike" kern="0" spc="0" dirty="0">
                <a:ln>
                  <a:noFill/>
                </a:ln>
                <a:solidFill>
                  <a:srgbClr val="000000"/>
                </a:solidFill>
                <a:effectLst/>
                <a:latin typeface="Helvetica Neue"/>
                <a:ea typeface="Arial Unicode MS"/>
                <a:cs typeface="Arial Unicode MS"/>
              </a:rPr>
              <a:t>microplastics into the Arctic</a:t>
            </a:r>
            <a:r>
              <a:rPr lang="de-DE" sz="1800" u="none" strike="noStrike" kern="0" spc="0" dirty="0">
                <a:ln>
                  <a:noFill/>
                </a:ln>
                <a:solidFill>
                  <a:srgbClr val="000000"/>
                </a:solidFill>
                <a:effectLst/>
                <a:latin typeface="Helvetica Neue"/>
                <a:ea typeface="Arial Unicode MS"/>
                <a:cs typeface="Arial Unicode MS"/>
              </a:rPr>
              <a:t> and they are also blown up north by winds where the particles fall back down to land within snow and rain.</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Sea ice and its snow cover act as a temporary storage for microplastics. </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Scientists found </a:t>
            </a:r>
            <a:r>
              <a:rPr lang="en-US" sz="1800" u="none" strike="noStrike" kern="0" spc="0" dirty="0">
                <a:ln>
                  <a:noFill/>
                </a:ln>
                <a:solidFill>
                  <a:srgbClr val="000000"/>
                </a:solidFill>
                <a:effectLst/>
                <a:latin typeface="Helvetica Neue"/>
                <a:ea typeface="Arial Unicode MS"/>
                <a:cs typeface="Arial Unicode MS"/>
              </a:rPr>
              <a:t>up to </a:t>
            </a:r>
            <a:r>
              <a:rPr lang="de-DE" sz="1800" u="none" strike="noStrike" kern="0" spc="0" dirty="0">
                <a:ln>
                  <a:noFill/>
                </a:ln>
                <a:solidFill>
                  <a:srgbClr val="000000"/>
                </a:solidFill>
                <a:effectLst/>
                <a:latin typeface="Helvetica Neue"/>
                <a:ea typeface="Arial Unicode MS"/>
                <a:cs typeface="Arial Unicode MS"/>
              </a:rPr>
              <a:t>12,000 </a:t>
            </a:r>
            <a:r>
              <a:rPr lang="en-US" sz="1800" u="none" strike="noStrike" kern="0" spc="0" dirty="0">
                <a:ln>
                  <a:noFill/>
                </a:ln>
                <a:solidFill>
                  <a:srgbClr val="000000"/>
                </a:solidFill>
                <a:effectLst/>
                <a:latin typeface="Helvetica Neue"/>
                <a:ea typeface="Arial Unicode MS"/>
                <a:cs typeface="Arial Unicode MS"/>
              </a:rPr>
              <a:t>microplastic particles</a:t>
            </a:r>
            <a:r>
              <a:rPr lang="de-DE" sz="1800" u="none" strike="noStrike" kern="0" spc="0" dirty="0">
                <a:ln>
                  <a:noFill/>
                </a:ln>
                <a:solidFill>
                  <a:srgbClr val="000000"/>
                </a:solidFill>
                <a:effectLst/>
                <a:latin typeface="Helvetica Neue"/>
                <a:ea typeface="Arial Unicode MS"/>
                <a:cs typeface="Arial Unicode MS"/>
              </a:rPr>
              <a:t> per liter sea ice</a:t>
            </a:r>
            <a:r>
              <a:rPr lang="en-US" sz="1800" u="none" strike="noStrike" kern="0" spc="0" dirty="0">
                <a:ln>
                  <a:noFill/>
                </a:ln>
                <a:solidFill>
                  <a:srgbClr val="000000"/>
                </a:solidFill>
                <a:effectLst/>
                <a:latin typeface="Helvetica Neue"/>
                <a:ea typeface="Arial Unicode MS"/>
                <a:cs typeface="Arial Unicode MS"/>
              </a:rPr>
              <a:t> and up to 14,400 microplastic particles per liter snow.</a:t>
            </a: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Trapped in snow and sea ice, particles travel with the currents through the Arctic Ocean and are being released </a:t>
            </a:r>
            <a:r>
              <a:rPr lang="en-US" sz="1800" u="none" strike="noStrike" kern="0" spc="0" dirty="0">
                <a:ln>
                  <a:noFill/>
                </a:ln>
                <a:solidFill>
                  <a:srgbClr val="000000"/>
                </a:solidFill>
                <a:effectLst/>
                <a:latin typeface="Helvetica Neue"/>
                <a:ea typeface="Arial Unicode MS"/>
                <a:cs typeface="Arial Unicode MS"/>
              </a:rPr>
              <a:t>in a different region </a:t>
            </a:r>
            <a:r>
              <a:rPr lang="de-DE" sz="1800" u="none" strike="noStrike" kern="0" spc="0" dirty="0">
                <a:ln>
                  <a:noFill/>
                </a:ln>
                <a:solidFill>
                  <a:srgbClr val="000000"/>
                </a:solidFill>
                <a:effectLst/>
                <a:latin typeface="Helvetica Neue"/>
                <a:ea typeface="Arial Unicode MS"/>
                <a:cs typeface="Arial Unicode MS"/>
              </a:rPr>
              <a:t>when snow and ice are melting.</a:t>
            </a:r>
            <a:endParaRPr lang="en-US" sz="1800" u="none" strike="noStrike" kern="0" spc="0" dirty="0">
              <a:ln>
                <a:noFill/>
              </a:ln>
              <a:solidFill>
                <a:srgbClr val="000000"/>
              </a:solidFill>
              <a:effectLst/>
              <a:latin typeface="Helvetica Neue"/>
              <a:ea typeface="Arial Unicode MS"/>
              <a:cs typeface="Arial Unicode MS"/>
            </a:endParaRPr>
          </a:p>
          <a:p>
            <a:endParaRPr lang="en-US" dirty="0"/>
          </a:p>
        </p:txBody>
      </p:sp>
      <p:sp>
        <p:nvSpPr>
          <p:cNvPr id="4" name="Slide Number Placeholder 3"/>
          <p:cNvSpPr>
            <a:spLocks noGrp="1"/>
          </p:cNvSpPr>
          <p:nvPr>
            <p:ph type="sldNum" sz="quarter" idx="5"/>
          </p:nvPr>
        </p:nvSpPr>
        <p:spPr/>
        <p:txBody>
          <a:bodyPr/>
          <a:lstStyle/>
          <a:p>
            <a:fld id="{01B69F76-B94E-4AAF-8A7E-7E83EB10E99D}" type="slidenum">
              <a:rPr lang="en-US" smtClean="0"/>
              <a:t>17</a:t>
            </a:fld>
            <a:endParaRPr lang="en-US"/>
          </a:p>
        </p:txBody>
      </p:sp>
    </p:spTree>
    <p:extLst>
      <p:ext uri="{BB962C8B-B14F-4D97-AF65-F5344CB8AC3E}">
        <p14:creationId xmlns:p14="http://schemas.microsoft.com/office/powerpoint/2010/main" val="3116138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Sooner or later, litter items sink and plastic accumulates on the Arctic seafloor</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Scientists from the German Alfred Wegener Institute found almost 6,000 items per square kilometer</a:t>
            </a:r>
            <a:r>
              <a:rPr lang="en-US" sz="1800" u="none" strike="noStrike" kern="0" spc="0" dirty="0">
                <a:ln>
                  <a:noFill/>
                </a:ln>
                <a:solidFill>
                  <a:srgbClr val="000000"/>
                </a:solidFill>
                <a:effectLst/>
                <a:latin typeface="Helvetica Neue"/>
                <a:ea typeface="Arial Unicode MS"/>
                <a:cs typeface="Arial Unicode MS"/>
              </a:rPr>
              <a:t> on average</a:t>
            </a:r>
            <a:r>
              <a:rPr lang="de-DE" sz="1800" u="none" strike="noStrike" kern="0" spc="0" dirty="0">
                <a:ln>
                  <a:noFill/>
                </a:ln>
                <a:solidFill>
                  <a:srgbClr val="000000"/>
                </a:solidFill>
                <a:effectLst/>
                <a:latin typeface="Helvetica Neue"/>
                <a:ea typeface="Arial Unicode MS"/>
                <a:cs typeface="Arial Unicode MS"/>
              </a:rPr>
              <a:t> in their long-term observatory, including plastic bags, fishing gear and bottles.</a:t>
            </a: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Particularly high numbers were found in biodiversity hotspots: up to 16,041 particles per kilogram sediment.</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endParaRPr lang="en-US" sz="1800" u="none" strike="noStrike" kern="0" spc="0" dirty="0">
              <a:ln>
                <a:noFill/>
              </a:ln>
              <a:solidFill>
                <a:srgbClr val="000000"/>
              </a:solidFill>
              <a:effectLst/>
              <a:latin typeface="Helvetica Neue"/>
              <a:ea typeface="Arial Unicode MS"/>
              <a:cs typeface="Arial Unicode MS"/>
            </a:endParaRPr>
          </a:p>
          <a:p>
            <a:endParaRPr lang="en-US" dirty="0"/>
          </a:p>
        </p:txBody>
      </p:sp>
      <p:sp>
        <p:nvSpPr>
          <p:cNvPr id="4" name="Slide Number Placeholder 3"/>
          <p:cNvSpPr>
            <a:spLocks noGrp="1"/>
          </p:cNvSpPr>
          <p:nvPr>
            <p:ph type="sldNum" sz="quarter" idx="5"/>
          </p:nvPr>
        </p:nvSpPr>
        <p:spPr/>
        <p:txBody>
          <a:bodyPr/>
          <a:lstStyle/>
          <a:p>
            <a:fld id="{01B69F76-B94E-4AAF-8A7E-7E83EB10E99D}" type="slidenum">
              <a:rPr lang="en-US" smtClean="0"/>
              <a:t>18</a:t>
            </a:fld>
            <a:endParaRPr lang="en-US"/>
          </a:p>
        </p:txBody>
      </p:sp>
    </p:spTree>
    <p:extLst>
      <p:ext uri="{BB962C8B-B14F-4D97-AF65-F5344CB8AC3E}">
        <p14:creationId xmlns:p14="http://schemas.microsoft.com/office/powerpoint/2010/main" val="3004942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The Arctic coastlines are areas where the pollution becomes visible to the naked eye.</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The amount depends on currents, orientation, region.</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At beach cleanups in the Arctic, you can find litter </a:t>
            </a:r>
            <a:r>
              <a:rPr lang="en-US" sz="1800" u="none" strike="noStrike" kern="0" spc="0" dirty="0">
                <a:ln>
                  <a:noFill/>
                </a:ln>
                <a:solidFill>
                  <a:srgbClr val="000000"/>
                </a:solidFill>
                <a:effectLst/>
                <a:latin typeface="Helvetica Neue"/>
                <a:ea typeface="Arial Unicode MS"/>
                <a:cs typeface="Arial Unicode MS"/>
              </a:rPr>
              <a:t>from </a:t>
            </a:r>
            <a:r>
              <a:rPr lang="de-DE" sz="1800" u="none" strike="noStrike" kern="0" spc="0" dirty="0">
                <a:ln>
                  <a:noFill/>
                </a:ln>
                <a:solidFill>
                  <a:srgbClr val="000000"/>
                </a:solidFill>
                <a:effectLst/>
                <a:latin typeface="Helvetica Neue"/>
                <a:ea typeface="Arial Unicode MS"/>
                <a:cs typeface="Arial Unicode MS"/>
              </a:rPr>
              <a:t>almost any origin with fishing gear and other fishing-related litter is the most common.</a:t>
            </a:r>
            <a:endParaRPr lang="en-US" sz="1800" u="none" strike="noStrike" kern="0" spc="0" dirty="0">
              <a:ln>
                <a:noFill/>
              </a:ln>
              <a:solidFill>
                <a:srgbClr val="000000"/>
              </a:solidFill>
              <a:effectLst/>
              <a:latin typeface="Helvetica Neue"/>
              <a:ea typeface="Arial Unicode MS"/>
              <a:cs typeface="Arial Unicode MS"/>
            </a:endParaRPr>
          </a:p>
          <a:p>
            <a:endParaRPr lang="en-US" dirty="0"/>
          </a:p>
        </p:txBody>
      </p:sp>
      <p:sp>
        <p:nvSpPr>
          <p:cNvPr id="4" name="Slide Number Placeholder 3"/>
          <p:cNvSpPr>
            <a:spLocks noGrp="1"/>
          </p:cNvSpPr>
          <p:nvPr>
            <p:ph type="sldNum" sz="quarter" idx="5"/>
          </p:nvPr>
        </p:nvSpPr>
        <p:spPr/>
        <p:txBody>
          <a:bodyPr/>
          <a:lstStyle/>
          <a:p>
            <a:fld id="{01B69F76-B94E-4AAF-8A7E-7E83EB10E99D}" type="slidenum">
              <a:rPr lang="en-US" smtClean="0"/>
              <a:t>19</a:t>
            </a:fld>
            <a:endParaRPr lang="en-US"/>
          </a:p>
        </p:txBody>
      </p:sp>
    </p:spTree>
    <p:extLst>
      <p:ext uri="{BB962C8B-B14F-4D97-AF65-F5344CB8AC3E}">
        <p14:creationId xmlns:p14="http://schemas.microsoft.com/office/powerpoint/2010/main" val="3106952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Deliberately discarded fishing nets often wash up on Svalbard beaches, like on Chermsideøya.</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Even land animals, like reindeer, are at risk of deadly encounters with marine litter.</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They show interest in the nets because of the smell and </a:t>
            </a:r>
            <a:r>
              <a:rPr lang="en-US" sz="1800" u="none" strike="noStrike" kern="0" spc="0" dirty="0">
                <a:ln>
                  <a:noFill/>
                </a:ln>
                <a:solidFill>
                  <a:srgbClr val="000000"/>
                </a:solidFill>
                <a:effectLst/>
                <a:latin typeface="Helvetica Neue"/>
                <a:ea typeface="Arial Unicode MS"/>
                <a:cs typeface="Arial Unicode MS"/>
              </a:rPr>
              <a:t>their antlers </a:t>
            </a:r>
            <a:r>
              <a:rPr lang="de-DE" sz="1800" u="none" strike="noStrike" kern="0" spc="0" dirty="0">
                <a:ln>
                  <a:noFill/>
                </a:ln>
                <a:solidFill>
                  <a:srgbClr val="000000"/>
                </a:solidFill>
                <a:effectLst/>
                <a:latin typeface="Helvetica Neue"/>
                <a:ea typeface="Arial Unicode MS"/>
                <a:cs typeface="Arial Unicode MS"/>
              </a:rPr>
              <a:t>get fatally entangled.</a:t>
            </a:r>
            <a:endParaRPr lang="en-US" sz="1800" u="none" strike="noStrike" kern="0" spc="0" dirty="0">
              <a:ln>
                <a:noFill/>
              </a:ln>
              <a:solidFill>
                <a:srgbClr val="000000"/>
              </a:solidFill>
              <a:effectLst/>
              <a:latin typeface="Helvetica Neue"/>
              <a:ea typeface="Arial Unicode MS"/>
              <a:cs typeface="Arial Unicode MS"/>
            </a:endParaRPr>
          </a:p>
          <a:p>
            <a:endParaRPr lang="en-US" dirty="0"/>
          </a:p>
        </p:txBody>
      </p:sp>
      <p:sp>
        <p:nvSpPr>
          <p:cNvPr id="4" name="Slide Number Placeholder 3"/>
          <p:cNvSpPr>
            <a:spLocks noGrp="1"/>
          </p:cNvSpPr>
          <p:nvPr>
            <p:ph type="sldNum" sz="quarter" idx="5"/>
          </p:nvPr>
        </p:nvSpPr>
        <p:spPr/>
        <p:txBody>
          <a:bodyPr/>
          <a:lstStyle/>
          <a:p>
            <a:fld id="{01B69F76-B94E-4AAF-8A7E-7E83EB10E99D}" type="slidenum">
              <a:rPr lang="en-US" smtClean="0"/>
              <a:t>20</a:t>
            </a:fld>
            <a:endParaRPr lang="en-US"/>
          </a:p>
        </p:txBody>
      </p:sp>
    </p:spTree>
    <p:extLst>
      <p:ext uri="{BB962C8B-B14F-4D97-AF65-F5344CB8AC3E}">
        <p14:creationId xmlns:p14="http://schemas.microsoft.com/office/powerpoint/2010/main" val="4034794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There are many other fishing-related items to be found during beach cleanups (see slide).</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Household items and packaging can also originate from fishing vessels.</a:t>
            </a:r>
            <a:endParaRPr lang="en-US" sz="1800" u="none" strike="noStrike" kern="0" spc="0" dirty="0">
              <a:ln>
                <a:noFill/>
              </a:ln>
              <a:solidFill>
                <a:srgbClr val="000000"/>
              </a:solidFill>
              <a:effectLst/>
              <a:latin typeface="Helvetica Neue"/>
              <a:ea typeface="Arial Unicode MS"/>
              <a:cs typeface="Arial Unicode MS"/>
            </a:endParaRPr>
          </a:p>
          <a:p>
            <a:endParaRPr lang="en-US" dirty="0"/>
          </a:p>
        </p:txBody>
      </p:sp>
      <p:sp>
        <p:nvSpPr>
          <p:cNvPr id="4" name="Slide Number Placeholder 3"/>
          <p:cNvSpPr>
            <a:spLocks noGrp="1"/>
          </p:cNvSpPr>
          <p:nvPr>
            <p:ph type="sldNum" sz="quarter" idx="5"/>
          </p:nvPr>
        </p:nvSpPr>
        <p:spPr/>
        <p:txBody>
          <a:bodyPr/>
          <a:lstStyle/>
          <a:p>
            <a:fld id="{01B69F76-B94E-4AAF-8A7E-7E83EB10E99D}" type="slidenum">
              <a:rPr lang="en-US" smtClean="0"/>
              <a:t>21</a:t>
            </a:fld>
            <a:endParaRPr lang="en-US"/>
          </a:p>
        </p:txBody>
      </p:sp>
    </p:spTree>
    <p:extLst>
      <p:ext uri="{BB962C8B-B14F-4D97-AF65-F5344CB8AC3E}">
        <p14:creationId xmlns:p14="http://schemas.microsoft.com/office/powerpoint/2010/main" val="3637255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will start with some brief information on the global distribution of marine litter in general.</a:t>
            </a:r>
          </a:p>
          <a:p>
            <a:pPr marL="171450" indent="-171450">
              <a:buFont typeface="Arial" panose="020B0604020202020204" pitchFamily="34" charset="0"/>
              <a:buChar char="•"/>
            </a:pPr>
            <a:r>
              <a:rPr lang="en-US" dirty="0"/>
              <a:t>And then we will go into general information on plastics in marine environments.</a:t>
            </a:r>
          </a:p>
          <a:p>
            <a:pPr marL="171450" indent="-171450">
              <a:buFont typeface="Arial" panose="020B0604020202020204" pitchFamily="34" charset="0"/>
              <a:buChar char="•"/>
            </a:pPr>
            <a:r>
              <a:rPr lang="en-US" dirty="0"/>
              <a:t>Lastly, we will discuss what that means for the Arctic and see if and how pristine polar regions are affected by the global production and distribution of plastic pollutants. </a:t>
            </a:r>
          </a:p>
          <a:p>
            <a:endParaRPr lang="en-US" dirty="0"/>
          </a:p>
        </p:txBody>
      </p:sp>
      <p:sp>
        <p:nvSpPr>
          <p:cNvPr id="4" name="Slide Number Placeholder 3"/>
          <p:cNvSpPr>
            <a:spLocks noGrp="1"/>
          </p:cNvSpPr>
          <p:nvPr>
            <p:ph type="sldNum" sz="quarter" idx="5"/>
          </p:nvPr>
        </p:nvSpPr>
        <p:spPr/>
        <p:txBody>
          <a:bodyPr/>
          <a:lstStyle/>
          <a:p>
            <a:fld id="{01B69F76-B94E-4AAF-8A7E-7E83EB10E99D}" type="slidenum">
              <a:rPr lang="en-US" smtClean="0"/>
              <a:t>2</a:t>
            </a:fld>
            <a:endParaRPr lang="en-US"/>
          </a:p>
        </p:txBody>
      </p:sp>
    </p:spTree>
    <p:extLst>
      <p:ext uri="{BB962C8B-B14F-4D97-AF65-F5344CB8AC3E}">
        <p14:creationId xmlns:p14="http://schemas.microsoft.com/office/powerpoint/2010/main" val="1545886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Rocky shores in combination with drift wood are areas where larger plastic can be fragmented into microplastic when big waves wash litter ashore. </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Often, litter items and fragments are washed into the rocky layer or sediment</a:t>
            </a:r>
            <a:r>
              <a:rPr lang="en-US" sz="1800" u="none" strike="noStrike" kern="0" spc="0" dirty="0">
                <a:ln>
                  <a:noFill/>
                </a:ln>
                <a:solidFill>
                  <a:srgbClr val="000000"/>
                </a:solidFill>
                <a:effectLst/>
                <a:latin typeface="Helvetica Neue"/>
                <a:ea typeface="Arial Unicode MS"/>
                <a:cs typeface="Arial Unicode MS"/>
              </a:rPr>
              <a:t> 10 centimeters </a:t>
            </a:r>
            <a:r>
              <a:rPr lang="de-DE" sz="1800" u="none" strike="noStrike" kern="0" spc="0" dirty="0">
                <a:ln>
                  <a:noFill/>
                </a:ln>
                <a:solidFill>
                  <a:srgbClr val="000000"/>
                </a:solidFill>
                <a:effectLst/>
                <a:latin typeface="Helvetica Neue"/>
                <a:ea typeface="Arial Unicode MS"/>
                <a:cs typeface="Arial Unicode MS"/>
              </a:rPr>
              <a:t>deep </a:t>
            </a:r>
            <a:r>
              <a:rPr lang="en-US" sz="1800" u="none" strike="noStrike" kern="0" spc="0" dirty="0">
                <a:ln>
                  <a:noFill/>
                </a:ln>
                <a:solidFill>
                  <a:srgbClr val="000000"/>
                </a:solidFill>
                <a:effectLst/>
                <a:latin typeface="Helvetica Neue"/>
                <a:ea typeface="Arial Unicode MS"/>
                <a:cs typeface="Arial Unicode MS"/>
              </a:rPr>
              <a:t>or more.</a:t>
            </a: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Sunlight further weakens the structure and the fragments break instantly once being moved or touched for removal.</a:t>
            </a:r>
            <a:endParaRPr lang="en-US" sz="1800" u="none" strike="noStrike" kern="0" spc="0" dirty="0">
              <a:ln>
                <a:noFill/>
              </a:ln>
              <a:solidFill>
                <a:srgbClr val="000000"/>
              </a:solidFill>
              <a:effectLst/>
              <a:latin typeface="Helvetica Neue"/>
              <a:ea typeface="Arial Unicode MS"/>
              <a:cs typeface="Arial Unicode MS"/>
            </a:endParaRPr>
          </a:p>
        </p:txBody>
      </p:sp>
      <p:sp>
        <p:nvSpPr>
          <p:cNvPr id="4" name="Slide Number Placeholder 3"/>
          <p:cNvSpPr>
            <a:spLocks noGrp="1"/>
          </p:cNvSpPr>
          <p:nvPr>
            <p:ph type="sldNum" sz="quarter" idx="5"/>
          </p:nvPr>
        </p:nvSpPr>
        <p:spPr/>
        <p:txBody>
          <a:bodyPr/>
          <a:lstStyle/>
          <a:p>
            <a:fld id="{01B69F76-B94E-4AAF-8A7E-7E83EB10E99D}" type="slidenum">
              <a:rPr lang="en-US" smtClean="0"/>
              <a:t>22</a:t>
            </a:fld>
            <a:endParaRPr lang="en-US"/>
          </a:p>
        </p:txBody>
      </p:sp>
    </p:spTree>
    <p:extLst>
      <p:ext uri="{BB962C8B-B14F-4D97-AF65-F5344CB8AC3E}">
        <p14:creationId xmlns:p14="http://schemas.microsoft.com/office/powerpoint/2010/main" val="618321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Marine litter poses many threats to wildlife</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First, a wide range of species including whales, seals, birds, fish, crabs, shrimps and mussels/clams ingest plastic.</a:t>
            </a:r>
            <a:r>
              <a:rPr lang="en-US" sz="1800" u="none" strike="noStrike" kern="0" spc="0" dirty="0">
                <a:ln>
                  <a:noFill/>
                </a:ln>
                <a:solidFill>
                  <a:srgbClr val="000000"/>
                </a:solidFill>
                <a:effectLst/>
                <a:latin typeface="Helvetica Neue"/>
                <a:ea typeface="Arial Unicode MS"/>
                <a:cs typeface="Arial Unicode MS"/>
              </a:rPr>
              <a:t> </a:t>
            </a:r>
            <a:r>
              <a:rPr lang="de-DE" sz="1800" u="none" strike="noStrike" kern="0" spc="0" dirty="0">
                <a:ln>
                  <a:noFill/>
                </a:ln>
                <a:solidFill>
                  <a:srgbClr val="000000"/>
                </a:solidFill>
                <a:effectLst/>
                <a:latin typeface="Helvetica Neue"/>
                <a:ea typeface="Arial Unicode MS"/>
                <a:cs typeface="Arial Unicode MS"/>
              </a:rPr>
              <a:t>They </a:t>
            </a:r>
            <a:r>
              <a:rPr lang="en-US" sz="1800" u="none" strike="noStrike" kern="0" spc="0" dirty="0">
                <a:ln>
                  <a:noFill/>
                </a:ln>
                <a:solidFill>
                  <a:srgbClr val="000000"/>
                </a:solidFill>
                <a:effectLst/>
                <a:latin typeface="Helvetica Neue"/>
                <a:ea typeface="Arial Unicode MS"/>
                <a:cs typeface="Arial Unicode MS"/>
              </a:rPr>
              <a:t>either directly </a:t>
            </a:r>
            <a:r>
              <a:rPr lang="de-DE" sz="1800" u="none" strike="noStrike" kern="0" spc="0" dirty="0">
                <a:ln>
                  <a:noFill/>
                </a:ln>
                <a:solidFill>
                  <a:srgbClr val="000000"/>
                </a:solidFill>
                <a:effectLst/>
                <a:latin typeface="Helvetica Neue"/>
                <a:ea typeface="Arial Unicode MS"/>
                <a:cs typeface="Arial Unicode MS"/>
              </a:rPr>
              <a:t>ingest it, mistaking it for food, or indirectly with their prey.</a:t>
            </a:r>
            <a:r>
              <a:rPr lang="en-US" sz="1800" u="none" strike="noStrike" kern="0" spc="0" dirty="0">
                <a:ln>
                  <a:noFill/>
                </a:ln>
                <a:solidFill>
                  <a:srgbClr val="000000"/>
                </a:solidFill>
                <a:effectLst/>
                <a:latin typeface="Helvetica Neue"/>
                <a:ea typeface="Arial Unicode MS"/>
                <a:cs typeface="Arial Unicode MS"/>
              </a:rPr>
              <a:t> </a:t>
            </a: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Northern fulmars are particularly prone to eating plastic pieces when foraging at the sea surface.</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Second, species from blue whales to tiny hermit crabs are at risk of getting entangled especially in fishing nets, lines, hooks, ring-shaped items, bags, bottles, lids, etc.</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Another form of interaction with marine litter is the colonization of plastic pieces by sedentary animals like barnacles and mussels and also pathogens that are being transported from one region to the other which potentially promotes the introduction of foreign species. </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Smothering happens when plastic sheets or pieces cover the underlying habitat and organisms, both on land and on the ocean floor, preventing them from getting oxygen and sunlight. </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Marine and Arctic wildlife is not just threatened by the litter items themselves but also by chemicals that were added during </a:t>
            </a:r>
            <a:r>
              <a:rPr lang="en-US" sz="1800" u="none" strike="noStrike" kern="0" spc="0" dirty="0">
                <a:ln>
                  <a:noFill/>
                </a:ln>
                <a:solidFill>
                  <a:srgbClr val="000000"/>
                </a:solidFill>
                <a:effectLst/>
                <a:latin typeface="Helvetica Neue"/>
                <a:ea typeface="Arial Unicode MS"/>
                <a:cs typeface="Arial Unicode MS"/>
              </a:rPr>
              <a:t>plastic </a:t>
            </a:r>
            <a:r>
              <a:rPr lang="de-DE" sz="1800" u="none" strike="noStrike" kern="0" spc="0" dirty="0">
                <a:ln>
                  <a:noFill/>
                </a:ln>
                <a:solidFill>
                  <a:srgbClr val="000000"/>
                </a:solidFill>
                <a:effectLst/>
                <a:latin typeface="Helvetica Neue"/>
                <a:ea typeface="Arial Unicode MS"/>
                <a:cs typeface="Arial Unicode MS"/>
              </a:rPr>
              <a:t>production and pollutants that stick to the litter surface, e.g. plasticizers, fertilizers, pesticides, solvents, flame retardants, etc.</a:t>
            </a:r>
            <a:endParaRPr lang="en-US" sz="1800" u="none" strike="noStrike" kern="0" spc="0" dirty="0">
              <a:ln>
                <a:noFill/>
              </a:ln>
              <a:solidFill>
                <a:srgbClr val="000000"/>
              </a:solidFill>
              <a:effectLst/>
              <a:latin typeface="Helvetica Neue"/>
              <a:ea typeface="Arial Unicode MS"/>
              <a:cs typeface="Arial Unicode MS"/>
            </a:endParaRPr>
          </a:p>
          <a:p>
            <a:endParaRPr lang="en-US" dirty="0"/>
          </a:p>
        </p:txBody>
      </p:sp>
      <p:sp>
        <p:nvSpPr>
          <p:cNvPr id="4" name="Slide Number Placeholder 3"/>
          <p:cNvSpPr>
            <a:spLocks noGrp="1"/>
          </p:cNvSpPr>
          <p:nvPr>
            <p:ph type="sldNum" sz="quarter" idx="5"/>
          </p:nvPr>
        </p:nvSpPr>
        <p:spPr/>
        <p:txBody>
          <a:bodyPr/>
          <a:lstStyle/>
          <a:p>
            <a:fld id="{01B69F76-B94E-4AAF-8A7E-7E83EB10E99D}" type="slidenum">
              <a:rPr lang="en-US" smtClean="0"/>
              <a:t>23</a:t>
            </a:fld>
            <a:endParaRPr lang="en-US"/>
          </a:p>
        </p:txBody>
      </p:sp>
    </p:spTree>
    <p:extLst>
      <p:ext uri="{BB962C8B-B14F-4D97-AF65-F5344CB8AC3E}">
        <p14:creationId xmlns:p14="http://schemas.microsoft.com/office/powerpoint/2010/main" val="2035606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u="none" strike="noStrike" kern="0" spc="0" dirty="0">
                <a:ln>
                  <a:noFill/>
                </a:ln>
                <a:solidFill>
                  <a:srgbClr val="000000"/>
                </a:solidFill>
                <a:effectLst/>
                <a:latin typeface="Helvetica Neue"/>
                <a:ea typeface="Arial Unicode MS"/>
                <a:cs typeface="Arial Unicode MS"/>
              </a:rPr>
              <a:t>So far, 131 Arctic species are known to be affected by marine litter.</a:t>
            </a:r>
            <a:endParaRPr lang="en-US" sz="1200" u="none" strike="noStrike" kern="0" spc="0" dirty="0">
              <a:ln>
                <a:noFill/>
              </a:ln>
              <a:solidFill>
                <a:srgbClr val="000000"/>
              </a:solidFill>
              <a:effectLst/>
              <a:latin typeface="Helvetica Neue"/>
              <a:ea typeface="Arial Unicode MS"/>
              <a:cs typeface="Arial Unicode MS"/>
            </a:endParaRPr>
          </a:p>
          <a:p>
            <a:endParaRPr lang="en-US" dirty="0"/>
          </a:p>
        </p:txBody>
      </p:sp>
      <p:sp>
        <p:nvSpPr>
          <p:cNvPr id="4" name="Slide Number Placeholder 3"/>
          <p:cNvSpPr>
            <a:spLocks noGrp="1"/>
          </p:cNvSpPr>
          <p:nvPr>
            <p:ph type="sldNum" sz="quarter" idx="5"/>
          </p:nvPr>
        </p:nvSpPr>
        <p:spPr/>
        <p:txBody>
          <a:bodyPr/>
          <a:lstStyle/>
          <a:p>
            <a:fld id="{01B69F76-B94E-4AAF-8A7E-7E83EB10E99D}" type="slidenum">
              <a:rPr lang="en-US" smtClean="0"/>
              <a:t>24</a:t>
            </a:fld>
            <a:endParaRPr lang="en-US"/>
          </a:p>
        </p:txBody>
      </p:sp>
    </p:spTree>
    <p:extLst>
      <p:ext uri="{BB962C8B-B14F-4D97-AF65-F5344CB8AC3E}">
        <p14:creationId xmlns:p14="http://schemas.microsoft.com/office/powerpoint/2010/main" val="3598694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Probably all levels of the Arctic food are affected by marine litter from phytoplankton via zooplankton and fish to birds, seals, whales, polar bears, and humans.</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They ingest it, they get entangled and take up chemicals with the litter items (illustrated by the red dots).</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The concentration of chemicals magnifies in the food web with top predators carrying the highest levels of pollutants.</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Humans also take up chemicals with their food.</a:t>
            </a:r>
            <a:endParaRPr lang="en-US" dirty="0"/>
          </a:p>
        </p:txBody>
      </p:sp>
      <p:sp>
        <p:nvSpPr>
          <p:cNvPr id="4" name="Slide Number Placeholder 3"/>
          <p:cNvSpPr>
            <a:spLocks noGrp="1"/>
          </p:cNvSpPr>
          <p:nvPr>
            <p:ph type="sldNum" sz="quarter" idx="5"/>
          </p:nvPr>
        </p:nvSpPr>
        <p:spPr/>
        <p:txBody>
          <a:bodyPr/>
          <a:lstStyle/>
          <a:p>
            <a:fld id="{01B69F76-B94E-4AAF-8A7E-7E83EB10E99D}" type="slidenum">
              <a:rPr lang="en-US" smtClean="0"/>
              <a:t>25</a:t>
            </a:fld>
            <a:endParaRPr lang="en-US"/>
          </a:p>
        </p:txBody>
      </p:sp>
    </p:spTree>
    <p:extLst>
      <p:ext uri="{BB962C8B-B14F-4D97-AF65-F5344CB8AC3E}">
        <p14:creationId xmlns:p14="http://schemas.microsoft.com/office/powerpoint/2010/main" val="819320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Ecological effects are effects on populations, communities, ecosystems, and, on the individual level, on gene expression, growth, reproduction, inflammation, </a:t>
            </a:r>
            <a:r>
              <a:rPr lang="nb-NO" sz="1800" u="none" strike="noStrike" kern="0" spc="0" dirty="0">
                <a:ln>
                  <a:noFill/>
                </a:ln>
                <a:solidFill>
                  <a:srgbClr val="000000"/>
                </a:solidFill>
                <a:effectLst/>
                <a:latin typeface="Helvetica Neue"/>
                <a:ea typeface="Arial Unicode MS"/>
                <a:cs typeface="Arial Unicode MS"/>
              </a:rPr>
              <a:t>etc.</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These are largely not yet </a:t>
            </a:r>
            <a:r>
              <a:rPr lang="en-US" sz="1800" u="none" strike="noStrike" kern="0" spc="0" dirty="0">
                <a:ln>
                  <a:noFill/>
                </a:ln>
                <a:solidFill>
                  <a:srgbClr val="000000"/>
                </a:solidFill>
                <a:effectLst/>
                <a:latin typeface="Helvetica Neue"/>
                <a:ea typeface="Arial Unicode MS"/>
                <a:cs typeface="Arial Unicode MS"/>
              </a:rPr>
              <a:t>known </a:t>
            </a:r>
            <a:r>
              <a:rPr lang="de-DE" sz="1800" u="none" strike="noStrike" kern="0" spc="0" dirty="0">
                <a:ln>
                  <a:noFill/>
                </a:ln>
                <a:solidFill>
                  <a:srgbClr val="000000"/>
                </a:solidFill>
                <a:effectLst/>
                <a:latin typeface="Helvetica Neue"/>
                <a:ea typeface="Arial Unicode MS"/>
                <a:cs typeface="Arial Unicode MS"/>
              </a:rPr>
              <a:t>for the Arctic.</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In non-Arctic regions, it was shown that ingestion of</a:t>
            </a:r>
            <a:r>
              <a:rPr lang="en-US" sz="1800" u="none" strike="noStrike" kern="0" spc="0" dirty="0">
                <a:ln>
                  <a:noFill/>
                </a:ln>
                <a:solidFill>
                  <a:srgbClr val="000000"/>
                </a:solidFill>
                <a:effectLst/>
                <a:latin typeface="Helvetica Neue"/>
                <a:ea typeface="Arial Unicode MS"/>
                <a:cs typeface="Arial Unicode MS"/>
              </a:rPr>
              <a:t> microplastic can decrease reproductive success and growth, e.g. in fish, shellfish and worms.</a:t>
            </a: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The uptake of nanoplastic can lead to brain damage and behavioral disorders in fish as such that they don’t hide from predators or forage ineffectively. </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For zooplankton, nanoplastic is lethal.</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Chemical contaminants, mostly a cocktail of many, act as endocrine disruptors, can cause cancer and/or induce genetic mutation.</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If these impacts affect many individuals, populations or communities, ecosystems could also be at risk. The same could apply to Arctic wildlife.</a:t>
            </a:r>
            <a:endParaRPr lang="en-US" sz="1800" u="none" strike="noStrike" kern="0" spc="0" dirty="0">
              <a:ln>
                <a:noFill/>
              </a:ln>
              <a:solidFill>
                <a:srgbClr val="000000"/>
              </a:solidFill>
              <a:effectLst/>
              <a:latin typeface="Helvetica Neue"/>
              <a:ea typeface="Arial Unicode MS"/>
              <a:cs typeface="Arial Unicode MS"/>
            </a:endParaRPr>
          </a:p>
          <a:p>
            <a:endParaRPr lang="en-US" dirty="0"/>
          </a:p>
        </p:txBody>
      </p:sp>
      <p:sp>
        <p:nvSpPr>
          <p:cNvPr id="4" name="Slide Number Placeholder 3"/>
          <p:cNvSpPr>
            <a:spLocks noGrp="1"/>
          </p:cNvSpPr>
          <p:nvPr>
            <p:ph type="sldNum" sz="quarter" idx="5"/>
          </p:nvPr>
        </p:nvSpPr>
        <p:spPr/>
        <p:txBody>
          <a:bodyPr/>
          <a:lstStyle/>
          <a:p>
            <a:fld id="{01B69F76-B94E-4AAF-8A7E-7E83EB10E99D}" type="slidenum">
              <a:rPr lang="en-US" smtClean="0"/>
              <a:t>26</a:t>
            </a:fld>
            <a:endParaRPr lang="en-US"/>
          </a:p>
        </p:txBody>
      </p:sp>
    </p:spTree>
    <p:extLst>
      <p:ext uri="{BB962C8B-B14F-4D97-AF65-F5344CB8AC3E}">
        <p14:creationId xmlns:p14="http://schemas.microsoft.com/office/powerpoint/2010/main" val="446142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B69F76-B94E-4AAF-8A7E-7E83EB10E99D}" type="slidenum">
              <a:rPr lang="en-US" smtClean="0"/>
              <a:t>28</a:t>
            </a:fld>
            <a:endParaRPr lang="en-US"/>
          </a:p>
        </p:txBody>
      </p:sp>
    </p:spTree>
    <p:extLst>
      <p:ext uri="{BB962C8B-B14F-4D97-AF65-F5344CB8AC3E}">
        <p14:creationId xmlns:p14="http://schemas.microsoft.com/office/powerpoint/2010/main" val="4046225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01B69F76-B94E-4AAF-8A7E-7E83EB10E99D}" type="slidenum">
              <a:rPr lang="en-US" smtClean="0"/>
              <a:t>29</a:t>
            </a:fld>
            <a:endParaRPr lang="en-US"/>
          </a:p>
        </p:txBody>
      </p:sp>
    </p:spTree>
    <p:extLst>
      <p:ext uri="{BB962C8B-B14F-4D97-AF65-F5344CB8AC3E}">
        <p14:creationId xmlns:p14="http://schemas.microsoft.com/office/powerpoint/2010/main" val="1574415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i="0" dirty="0">
                <a:solidFill>
                  <a:srgbClr val="202124"/>
                </a:solidFill>
                <a:effectLst/>
                <a:latin typeface="Google Sans"/>
              </a:rPr>
              <a:t>LADI</a:t>
            </a:r>
            <a:r>
              <a:rPr lang="en-US" b="0" i="0" dirty="0">
                <a:solidFill>
                  <a:srgbClr val="202124"/>
                </a:solidFill>
                <a:effectLst/>
                <a:latin typeface="Google Sans"/>
              </a:rPr>
              <a:t> (Low-tech Aquatic Debris Instrument, pronounced “lady”), is </a:t>
            </a:r>
            <a:r>
              <a:rPr lang="en-US" b="0" i="0" dirty="0">
                <a:solidFill>
                  <a:srgbClr val="040C28"/>
                </a:solidFill>
                <a:effectLst/>
                <a:latin typeface="Google Sans"/>
              </a:rPr>
              <a:t>a build-it-yourself research trawl that collects microplastics at the surface of the ocean when towed behind a boat</a:t>
            </a:r>
            <a:r>
              <a:rPr lang="en-US" b="0" i="0" dirty="0">
                <a:solidFill>
                  <a:srgbClr val="202124"/>
                </a:solidFill>
                <a:effectLst/>
                <a:latin typeface="Google Sans"/>
              </a:rPr>
              <a:t> (“trawling”).</a:t>
            </a:r>
          </a:p>
          <a:p>
            <a:pPr marL="171450" indent="-171450">
              <a:buFont typeface="Arial" panose="020B0604020202020204" pitchFamily="34" charset="0"/>
              <a:buChar char="•"/>
            </a:pPr>
            <a:r>
              <a:rPr lang="en-US" b="1" i="0" dirty="0" err="1">
                <a:solidFill>
                  <a:srgbClr val="202124"/>
                </a:solidFill>
                <a:effectLst/>
                <a:latin typeface="Google Sans"/>
              </a:rPr>
              <a:t>BabyLegs</a:t>
            </a:r>
            <a:r>
              <a:rPr lang="en-US" b="0" i="0" dirty="0">
                <a:solidFill>
                  <a:srgbClr val="202124"/>
                </a:solidFill>
                <a:effectLst/>
                <a:latin typeface="Google Sans"/>
              </a:rPr>
              <a:t> is </a:t>
            </a:r>
            <a:r>
              <a:rPr lang="en-US" b="0" i="0" dirty="0">
                <a:solidFill>
                  <a:srgbClr val="040C28"/>
                </a:solidFill>
                <a:effectLst/>
                <a:latin typeface="Google Sans"/>
              </a:rPr>
              <a:t>an aquatic trawl (net system) for monitoring microplastic pollution and biological composition of surface water</a:t>
            </a:r>
            <a:r>
              <a:rPr lang="en-US" b="0" i="0" dirty="0">
                <a:solidFill>
                  <a:srgbClr val="202124"/>
                </a:solidFill>
                <a:effectLst/>
                <a:latin typeface="Google Sans"/>
              </a:rPr>
              <a:t>. This tool is comprised of a floatation device(e.g. soda bottles) attached to a set of </a:t>
            </a:r>
            <a:r>
              <a:rPr lang="en-US" b="0" i="0" dirty="0" err="1">
                <a:solidFill>
                  <a:srgbClr val="202124"/>
                </a:solidFill>
                <a:effectLst/>
                <a:latin typeface="Google Sans"/>
              </a:rPr>
              <a:t>childrens</a:t>
            </a:r>
            <a:r>
              <a:rPr lang="en-US" b="0" i="0" dirty="0">
                <a:solidFill>
                  <a:srgbClr val="202124"/>
                </a:solidFill>
                <a:effectLst/>
                <a:latin typeface="Google Sans"/>
              </a:rPr>
              <a:t> tights - hence the name </a:t>
            </a:r>
            <a:r>
              <a:rPr lang="en-US" b="0" i="0" dirty="0" err="1">
                <a:solidFill>
                  <a:srgbClr val="202124"/>
                </a:solidFill>
                <a:effectLst/>
                <a:latin typeface="Google Sans"/>
              </a:rPr>
              <a:t>BabyLegs</a:t>
            </a:r>
            <a:r>
              <a:rPr lang="en-US" b="0" i="0" dirty="0">
                <a:solidFill>
                  <a:srgbClr val="202124"/>
                </a:solidFill>
                <a:effectLst/>
                <a:latin typeface="Google Sans"/>
              </a:rPr>
              <a:t>. </a:t>
            </a:r>
            <a:r>
              <a:rPr lang="en-US" b="0" i="0" dirty="0">
                <a:solidFill>
                  <a:srgbClr val="111111"/>
                </a:solidFill>
                <a:effectLst/>
                <a:latin typeface="graphik"/>
              </a:rPr>
              <a:t>The kit is designed to be easy to assemble and cost as little as possible so that anyone can use it. </a:t>
            </a:r>
            <a:endParaRPr lang="en-US" dirty="0"/>
          </a:p>
          <a:p>
            <a:endParaRPr lang="en-US" dirty="0"/>
          </a:p>
        </p:txBody>
      </p:sp>
      <p:sp>
        <p:nvSpPr>
          <p:cNvPr id="4" name="Slide Number Placeholder 3"/>
          <p:cNvSpPr>
            <a:spLocks noGrp="1"/>
          </p:cNvSpPr>
          <p:nvPr>
            <p:ph type="sldNum" sz="quarter" idx="5"/>
          </p:nvPr>
        </p:nvSpPr>
        <p:spPr/>
        <p:txBody>
          <a:bodyPr/>
          <a:lstStyle/>
          <a:p>
            <a:fld id="{01B69F76-B94E-4AAF-8A7E-7E83EB10E99D}" type="slidenum">
              <a:rPr lang="en-US" smtClean="0"/>
              <a:t>30</a:t>
            </a:fld>
            <a:endParaRPr lang="en-US"/>
          </a:p>
        </p:txBody>
      </p:sp>
    </p:spTree>
    <p:extLst>
      <p:ext uri="{BB962C8B-B14F-4D97-AF65-F5344CB8AC3E}">
        <p14:creationId xmlns:p14="http://schemas.microsoft.com/office/powerpoint/2010/main" val="1471956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01B69F76-B94E-4AAF-8A7E-7E83EB10E99D}" type="slidenum">
              <a:rPr lang="en-US" smtClean="0"/>
              <a:t>31</a:t>
            </a:fld>
            <a:endParaRPr lang="en-US"/>
          </a:p>
        </p:txBody>
      </p:sp>
    </p:spTree>
    <p:extLst>
      <p:ext uri="{BB962C8B-B14F-4D97-AF65-F5344CB8AC3E}">
        <p14:creationId xmlns:p14="http://schemas.microsoft.com/office/powerpoint/2010/main" val="40173456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40000"/>
              </a:lnSpc>
              <a:spcBef>
                <a:spcPts val="0"/>
              </a:spcBef>
              <a:spcAft>
                <a:spcPts val="500"/>
              </a:spcAft>
              <a:buFont typeface="Arial" panose="020B0604020202020204" pitchFamily="34" charset="0"/>
              <a:buChar char="•"/>
            </a:pPr>
            <a:r>
              <a:rPr lang="de-DE" sz="1200" u="none" strike="noStrike" kern="0" spc="0" dirty="0">
                <a:ln>
                  <a:noFill/>
                </a:ln>
                <a:solidFill>
                  <a:srgbClr val="000000"/>
                </a:solidFill>
                <a:effectLst/>
                <a:latin typeface="Helvetica Neue"/>
                <a:ea typeface="Arial Unicode MS"/>
                <a:cs typeface="Arial Unicode MS"/>
              </a:rPr>
              <a:t>The three big environmental crises climate change, biodiversity loss and plastic pollution are no isolated crises</a:t>
            </a:r>
            <a:endParaRPr lang="en-US" sz="11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200" u="none" strike="noStrike" kern="0" spc="0" dirty="0">
                <a:ln>
                  <a:noFill/>
                </a:ln>
                <a:solidFill>
                  <a:srgbClr val="000000"/>
                </a:solidFill>
                <a:effectLst/>
                <a:latin typeface="Helvetica Neue"/>
                <a:ea typeface="Arial Unicode MS"/>
                <a:cs typeface="Arial Unicode MS"/>
              </a:rPr>
              <a:t>They are interconnected and</a:t>
            </a:r>
            <a:r>
              <a:rPr lang="en-US" sz="1200" u="none" strike="noStrike" kern="0" spc="0" dirty="0">
                <a:ln>
                  <a:noFill/>
                </a:ln>
                <a:solidFill>
                  <a:srgbClr val="000000"/>
                </a:solidFill>
                <a:effectLst/>
                <a:latin typeface="Helvetica Neue"/>
                <a:ea typeface="Arial Unicode MS"/>
                <a:cs typeface="Arial Unicode MS"/>
              </a:rPr>
              <a:t> we need to jointly address them</a:t>
            </a:r>
          </a:p>
          <a:p>
            <a:pPr marL="0" marR="0" lvl="0" indent="0" fontAlgn="base">
              <a:lnSpc>
                <a:spcPct val="140000"/>
              </a:lnSpc>
              <a:spcBef>
                <a:spcPts val="0"/>
              </a:spcBef>
              <a:spcAft>
                <a:spcPts val="500"/>
              </a:spcAft>
              <a:buFont typeface="Arial" panose="020B0604020202020204" pitchFamily="34" charset="0"/>
              <a:buNone/>
            </a:pPr>
            <a:endParaRPr lang="en-US" sz="11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200" u="sng" strike="noStrike" kern="0" spc="0" dirty="0">
                <a:ln>
                  <a:noFill/>
                </a:ln>
                <a:solidFill>
                  <a:srgbClr val="000000"/>
                </a:solidFill>
                <a:effectLst/>
                <a:latin typeface="Helvetica Neue"/>
                <a:ea typeface="Arial Unicode MS"/>
                <a:cs typeface="Arial Unicode MS"/>
              </a:rPr>
              <a:t>Plastic fuels the climate crisis: </a:t>
            </a:r>
            <a:endParaRPr lang="en-US" sz="1100" u="none" strike="noStrike" kern="0" spc="0" dirty="0">
              <a:ln>
                <a:noFill/>
              </a:ln>
              <a:solidFill>
                <a:srgbClr val="000000"/>
              </a:solidFill>
              <a:effectLst/>
              <a:latin typeface="Helvetica Neue"/>
              <a:ea typeface="Arial Unicode MS"/>
              <a:cs typeface="Arial Unicode MS"/>
            </a:endParaRPr>
          </a:p>
          <a:p>
            <a:pPr marL="742950" marR="0" lvl="1" indent="-285750" fontAlgn="base">
              <a:lnSpc>
                <a:spcPct val="140000"/>
              </a:lnSpc>
              <a:spcBef>
                <a:spcPts val="0"/>
              </a:spcBef>
              <a:spcAft>
                <a:spcPts val="500"/>
              </a:spcAft>
              <a:buFont typeface="Arial" panose="020B0604020202020204" pitchFamily="34" charset="0"/>
              <a:buChar char="•"/>
            </a:pPr>
            <a:r>
              <a:rPr lang="de-DE" sz="1200" u="none" strike="noStrike" kern="0" spc="0" dirty="0">
                <a:ln>
                  <a:noFill/>
                </a:ln>
                <a:solidFill>
                  <a:srgbClr val="000000"/>
                </a:solidFill>
                <a:effectLst/>
                <a:latin typeface="Helvetica Neue"/>
                <a:ea typeface="Arial Unicode MS"/>
                <a:cs typeface="Arial Unicode MS"/>
              </a:rPr>
              <a:t>Enormous amounts of carbon dioxide, 1.8 Giga tonnes in 2015, are being released into the atmosphere during </a:t>
            </a:r>
            <a:r>
              <a:rPr lang="en-US" sz="1200" u="none" strike="noStrike" kern="0" spc="0" dirty="0">
                <a:ln>
                  <a:noFill/>
                </a:ln>
                <a:solidFill>
                  <a:srgbClr val="000000"/>
                </a:solidFill>
                <a:effectLst/>
                <a:latin typeface="Helvetica Neue"/>
                <a:ea typeface="Arial Unicode MS"/>
                <a:cs typeface="Arial Unicode MS"/>
              </a:rPr>
              <a:t>oil extraction, refining &amp; transport, plastic production &amp; transport and incineration.</a:t>
            </a:r>
            <a:endParaRPr lang="en-US" sz="1100" u="none" strike="noStrike" kern="0" spc="0" dirty="0">
              <a:ln>
                <a:noFill/>
              </a:ln>
              <a:solidFill>
                <a:srgbClr val="000000"/>
              </a:solidFill>
              <a:effectLst/>
              <a:latin typeface="Helvetica Neue"/>
              <a:ea typeface="Arial Unicode MS"/>
              <a:cs typeface="Arial Unicode MS"/>
            </a:endParaRPr>
          </a:p>
          <a:p>
            <a:pPr marL="742950" marR="0" lvl="1" indent="-285750" fontAlgn="base">
              <a:lnSpc>
                <a:spcPct val="140000"/>
              </a:lnSpc>
              <a:spcBef>
                <a:spcPts val="0"/>
              </a:spcBef>
              <a:spcAft>
                <a:spcPts val="500"/>
              </a:spcAft>
              <a:buFont typeface="Arial" panose="020B0604020202020204" pitchFamily="34" charset="0"/>
              <a:buChar char="•"/>
            </a:pPr>
            <a:r>
              <a:rPr lang="de-DE" sz="1200" u="none" strike="noStrike" kern="0" spc="0" dirty="0">
                <a:ln>
                  <a:noFill/>
                </a:ln>
                <a:solidFill>
                  <a:srgbClr val="000000"/>
                </a:solidFill>
                <a:effectLst/>
                <a:latin typeface="Helvetica Neue"/>
                <a:ea typeface="Arial Unicode MS"/>
                <a:cs typeface="Arial Unicode MS"/>
              </a:rPr>
              <a:t>By 2050, </a:t>
            </a:r>
            <a:r>
              <a:rPr lang="en-US" sz="1200" u="none" strike="noStrike" kern="0" spc="0" dirty="0">
                <a:ln>
                  <a:noFill/>
                </a:ln>
                <a:solidFill>
                  <a:srgbClr val="000000"/>
                </a:solidFill>
                <a:effectLst/>
                <a:latin typeface="Helvetica Neue"/>
                <a:ea typeface="Arial Unicode MS"/>
                <a:cs typeface="Arial Unicode MS"/>
              </a:rPr>
              <a:t>plastic-related emissions could rise to 6.5 Gt.</a:t>
            </a:r>
            <a:endParaRPr lang="en-US" sz="1100" u="none" strike="noStrike" kern="0" spc="0" dirty="0">
              <a:ln>
                <a:noFill/>
              </a:ln>
              <a:solidFill>
                <a:srgbClr val="000000"/>
              </a:solidFill>
              <a:effectLst/>
              <a:latin typeface="Helvetica Neue"/>
              <a:ea typeface="Arial Unicode MS"/>
              <a:cs typeface="Arial Unicode MS"/>
            </a:endParaRPr>
          </a:p>
          <a:p>
            <a:pPr marL="742950" marR="0" lvl="1" indent="-285750" fontAlgn="base">
              <a:lnSpc>
                <a:spcPct val="140000"/>
              </a:lnSpc>
              <a:spcBef>
                <a:spcPts val="0"/>
              </a:spcBef>
              <a:spcAft>
                <a:spcPts val="500"/>
              </a:spcAft>
              <a:buFont typeface="Arial" panose="020B0604020202020204" pitchFamily="34" charset="0"/>
              <a:buChar char="•"/>
            </a:pPr>
            <a:r>
              <a:rPr lang="de-DE" sz="1200" u="none" strike="noStrike" kern="0" spc="0" dirty="0">
                <a:ln>
                  <a:noFill/>
                </a:ln>
                <a:solidFill>
                  <a:srgbClr val="000000"/>
                </a:solidFill>
                <a:effectLst/>
                <a:latin typeface="Helvetica Neue"/>
                <a:ea typeface="Arial Unicode MS"/>
                <a:cs typeface="Arial Unicode MS"/>
              </a:rPr>
              <a:t>Once plastic has entered the environment, it releases other greenhouse gases such as methane, ethane, ethylene and propylene.</a:t>
            </a:r>
            <a:endParaRPr lang="en-US" sz="1100" u="none" strike="noStrike" kern="0" spc="0" dirty="0">
              <a:ln>
                <a:noFill/>
              </a:ln>
              <a:solidFill>
                <a:srgbClr val="000000"/>
              </a:solidFill>
              <a:effectLst/>
              <a:latin typeface="Helvetica Neue"/>
              <a:ea typeface="Arial Unicode MS"/>
              <a:cs typeface="Arial Unicode MS"/>
            </a:endParaRPr>
          </a:p>
          <a:p>
            <a:pPr marL="742950" marR="0" lvl="1" indent="-285750" fontAlgn="base">
              <a:lnSpc>
                <a:spcPct val="140000"/>
              </a:lnSpc>
              <a:spcBef>
                <a:spcPts val="0"/>
              </a:spcBef>
              <a:spcAft>
                <a:spcPts val="500"/>
              </a:spcAft>
              <a:buFont typeface="Arial" panose="020B0604020202020204" pitchFamily="34" charset="0"/>
              <a:buChar char="•"/>
            </a:pPr>
            <a:r>
              <a:rPr lang="de-DE" sz="1200" u="none" strike="noStrike" kern="0" spc="0" dirty="0">
                <a:ln>
                  <a:noFill/>
                </a:ln>
                <a:solidFill>
                  <a:srgbClr val="000000"/>
                </a:solidFill>
                <a:effectLst/>
                <a:latin typeface="Helvetica Neue"/>
                <a:ea typeface="Arial Unicode MS"/>
                <a:cs typeface="Arial Unicode MS"/>
              </a:rPr>
              <a:t>In the ocean, microplastic particles </a:t>
            </a:r>
            <a:r>
              <a:rPr lang="en-US" sz="1200" u="none" strike="noStrike" kern="0" spc="0" dirty="0">
                <a:ln>
                  <a:noFill/>
                </a:ln>
                <a:solidFill>
                  <a:srgbClr val="000000"/>
                </a:solidFill>
                <a:effectLst/>
                <a:latin typeface="Helvetica Neue"/>
                <a:ea typeface="Arial Unicode MS"/>
                <a:cs typeface="Arial Unicode MS"/>
              </a:rPr>
              <a:t>could affect phytoplankton communities which could lead to a reduced sequestration of carbon from the atmosphere.</a:t>
            </a:r>
            <a:endParaRPr lang="en-US" sz="1100" u="none" strike="noStrike" kern="0" spc="0" dirty="0">
              <a:ln>
                <a:noFill/>
              </a:ln>
              <a:solidFill>
                <a:srgbClr val="000000"/>
              </a:solidFill>
              <a:effectLst/>
              <a:latin typeface="Helvetica Neue"/>
              <a:ea typeface="Arial Unicode MS"/>
              <a:cs typeface="Arial Unicode MS"/>
            </a:endParaRPr>
          </a:p>
          <a:p>
            <a:pPr marL="742950" marR="0" lvl="1" indent="-285750" fontAlgn="base">
              <a:lnSpc>
                <a:spcPct val="140000"/>
              </a:lnSpc>
              <a:spcBef>
                <a:spcPts val="0"/>
              </a:spcBef>
              <a:spcAft>
                <a:spcPts val="500"/>
              </a:spcAft>
              <a:buFont typeface="Arial" panose="020B0604020202020204" pitchFamily="34" charset="0"/>
              <a:buChar char="•"/>
            </a:pPr>
            <a:r>
              <a:rPr lang="de-DE" sz="1200" u="none" strike="noStrike" kern="0" spc="0" dirty="0">
                <a:ln>
                  <a:noFill/>
                </a:ln>
                <a:solidFill>
                  <a:srgbClr val="000000"/>
                </a:solidFill>
                <a:effectLst/>
                <a:latin typeface="Helvetica Neue"/>
                <a:ea typeface="Arial Unicode MS"/>
                <a:cs typeface="Arial Unicode MS"/>
              </a:rPr>
              <a:t>Dark particles that reach the Arctic promote melting of sea ice, glacial ice and snow uncovering the ocean or terrestrial surfaces, respectively, which subsequently heat up faster.</a:t>
            </a:r>
          </a:p>
          <a:p>
            <a:pPr marL="457200" marR="0" lvl="1" indent="0" fontAlgn="base">
              <a:lnSpc>
                <a:spcPct val="140000"/>
              </a:lnSpc>
              <a:spcBef>
                <a:spcPts val="0"/>
              </a:spcBef>
              <a:spcAft>
                <a:spcPts val="500"/>
              </a:spcAft>
              <a:buFont typeface="Arial" panose="020B0604020202020204" pitchFamily="34" charset="0"/>
              <a:buNone/>
            </a:pPr>
            <a:endParaRPr lang="en-US" sz="11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200" u="sng" strike="noStrike" kern="0" spc="0" dirty="0">
                <a:ln>
                  <a:noFill/>
                </a:ln>
                <a:solidFill>
                  <a:srgbClr val="000000"/>
                </a:solidFill>
                <a:effectLst/>
                <a:latin typeface="Helvetica Neue"/>
                <a:ea typeface="Arial Unicode MS"/>
                <a:cs typeface="Arial Unicode MS"/>
              </a:rPr>
              <a:t>Plastic accelerates biodiversity loss:</a:t>
            </a:r>
            <a:endParaRPr lang="en-US" sz="1100" u="none" strike="noStrike" kern="0" spc="0" dirty="0">
              <a:ln>
                <a:noFill/>
              </a:ln>
              <a:solidFill>
                <a:srgbClr val="000000"/>
              </a:solidFill>
              <a:effectLst/>
              <a:latin typeface="Helvetica Neue"/>
              <a:ea typeface="Arial Unicode MS"/>
              <a:cs typeface="Arial Unicode MS"/>
            </a:endParaRPr>
          </a:p>
          <a:p>
            <a:pPr marL="742950" marR="0" lvl="1" indent="-285750" fontAlgn="base">
              <a:lnSpc>
                <a:spcPct val="140000"/>
              </a:lnSpc>
              <a:spcBef>
                <a:spcPts val="0"/>
              </a:spcBef>
              <a:spcAft>
                <a:spcPts val="500"/>
              </a:spcAft>
              <a:buFont typeface="Arial" panose="020B0604020202020204" pitchFamily="34" charset="0"/>
              <a:buChar char="•"/>
            </a:pPr>
            <a:r>
              <a:rPr lang="de-DE" sz="1200" u="none" strike="noStrike" kern="0" spc="0" dirty="0">
                <a:ln>
                  <a:noFill/>
                </a:ln>
                <a:solidFill>
                  <a:srgbClr val="000000"/>
                </a:solidFill>
                <a:effectLst/>
                <a:latin typeface="Helvetica Neue"/>
                <a:ea typeface="Arial Unicode MS"/>
                <a:cs typeface="Arial Unicode MS"/>
              </a:rPr>
              <a:t>More than 100,000 whales, dolphins, seals, sea turtles and more than 1,000,000 sea birds die worldwide </a:t>
            </a:r>
            <a:r>
              <a:rPr lang="en-US" sz="1200" u="none" strike="noStrike" kern="0" spc="0" dirty="0">
                <a:ln>
                  <a:noFill/>
                </a:ln>
                <a:solidFill>
                  <a:srgbClr val="000000"/>
                </a:solidFill>
                <a:effectLst/>
                <a:latin typeface="Helvetica Neue"/>
                <a:ea typeface="Arial Unicode MS"/>
                <a:cs typeface="Arial Unicode MS"/>
              </a:rPr>
              <a:t>every year </a:t>
            </a:r>
            <a:r>
              <a:rPr lang="de-DE" sz="1200" u="none" strike="noStrike" kern="0" spc="0" dirty="0">
                <a:ln>
                  <a:noFill/>
                </a:ln>
                <a:solidFill>
                  <a:srgbClr val="000000"/>
                </a:solidFill>
                <a:effectLst/>
                <a:latin typeface="Helvetica Neue"/>
                <a:ea typeface="Arial Unicode MS"/>
                <a:cs typeface="Arial Unicode MS"/>
              </a:rPr>
              <a:t>because of plastic pollution.</a:t>
            </a:r>
            <a:endParaRPr lang="en-US" sz="1100" u="none" strike="noStrike" kern="0" spc="0" dirty="0">
              <a:ln>
                <a:noFill/>
              </a:ln>
              <a:solidFill>
                <a:srgbClr val="000000"/>
              </a:solidFill>
              <a:effectLst/>
              <a:latin typeface="Helvetica Neue"/>
              <a:ea typeface="Arial Unicode MS"/>
              <a:cs typeface="Arial Unicode MS"/>
            </a:endParaRPr>
          </a:p>
          <a:p>
            <a:pPr marL="742950" marR="0" lvl="1" indent="-285750" fontAlgn="base">
              <a:lnSpc>
                <a:spcPct val="140000"/>
              </a:lnSpc>
              <a:spcBef>
                <a:spcPts val="0"/>
              </a:spcBef>
              <a:spcAft>
                <a:spcPts val="500"/>
              </a:spcAft>
              <a:buFont typeface="Arial" panose="020B0604020202020204" pitchFamily="34" charset="0"/>
              <a:buChar char="•"/>
            </a:pPr>
            <a:r>
              <a:rPr lang="de-DE" sz="1200" u="none" strike="noStrike" kern="0" spc="0" dirty="0">
                <a:ln>
                  <a:noFill/>
                </a:ln>
                <a:solidFill>
                  <a:srgbClr val="000000"/>
                </a:solidFill>
                <a:effectLst/>
                <a:latin typeface="Helvetica Neue"/>
                <a:ea typeface="Arial Unicode MS"/>
                <a:cs typeface="Arial Unicode MS"/>
              </a:rPr>
              <a:t>Polar organisms are already under pressure because of climate change.</a:t>
            </a:r>
            <a:endParaRPr lang="en-US" sz="1100" u="none" strike="noStrike" kern="0" spc="0" dirty="0">
              <a:ln>
                <a:noFill/>
              </a:ln>
              <a:solidFill>
                <a:srgbClr val="000000"/>
              </a:solidFill>
              <a:effectLst/>
              <a:latin typeface="Helvetica Neue"/>
              <a:ea typeface="Arial Unicode MS"/>
              <a:cs typeface="Arial Unicode MS"/>
            </a:endParaRPr>
          </a:p>
          <a:p>
            <a:pPr marL="742950" marR="0" lvl="1" indent="-285750" fontAlgn="base">
              <a:lnSpc>
                <a:spcPct val="140000"/>
              </a:lnSpc>
              <a:spcBef>
                <a:spcPts val="0"/>
              </a:spcBef>
              <a:spcAft>
                <a:spcPts val="500"/>
              </a:spcAft>
              <a:buFont typeface="Arial" panose="020B0604020202020204" pitchFamily="34" charset="0"/>
              <a:buChar char="•"/>
            </a:pPr>
            <a:r>
              <a:rPr lang="de-DE" sz="1200" u="none" strike="noStrike" kern="0" spc="0" dirty="0">
                <a:ln>
                  <a:noFill/>
                </a:ln>
                <a:solidFill>
                  <a:srgbClr val="000000"/>
                </a:solidFill>
                <a:effectLst/>
                <a:latin typeface="Helvetica Neue"/>
                <a:ea typeface="Arial Unicode MS"/>
                <a:cs typeface="Arial Unicode MS"/>
              </a:rPr>
              <a:t>Plastic pollution can be an additional stressor for certain species and may affect their capability to cope with climate change, acidification, fisheries, tourism and contamination.</a:t>
            </a:r>
            <a:endParaRPr lang="en-US" sz="1100" u="none" strike="noStrike" kern="0" spc="0" dirty="0">
              <a:ln>
                <a:noFill/>
              </a:ln>
              <a:solidFill>
                <a:srgbClr val="000000"/>
              </a:solidFill>
              <a:effectLst/>
              <a:latin typeface="Helvetica Neue"/>
              <a:ea typeface="Arial Unicode MS"/>
              <a:cs typeface="Arial Unicode MS"/>
            </a:endParaRPr>
          </a:p>
          <a:p>
            <a:endParaRPr lang="en-US" dirty="0"/>
          </a:p>
        </p:txBody>
      </p:sp>
      <p:sp>
        <p:nvSpPr>
          <p:cNvPr id="4" name="Slide Number Placeholder 3"/>
          <p:cNvSpPr>
            <a:spLocks noGrp="1"/>
          </p:cNvSpPr>
          <p:nvPr>
            <p:ph type="sldNum" sz="quarter" idx="5"/>
          </p:nvPr>
        </p:nvSpPr>
        <p:spPr/>
        <p:txBody>
          <a:bodyPr/>
          <a:lstStyle/>
          <a:p>
            <a:fld id="{01B69F76-B94E-4AAF-8A7E-7E83EB10E99D}" type="slidenum">
              <a:rPr lang="en-US" smtClean="0"/>
              <a:t>32</a:t>
            </a:fld>
            <a:endParaRPr lang="en-US"/>
          </a:p>
        </p:txBody>
      </p:sp>
    </p:spTree>
    <p:extLst>
      <p:ext uri="{BB962C8B-B14F-4D97-AF65-F5344CB8AC3E}">
        <p14:creationId xmlns:p14="http://schemas.microsoft.com/office/powerpoint/2010/main" val="640114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40000"/>
              </a:lnSpc>
              <a:spcBef>
                <a:spcPts val="0"/>
              </a:spcBef>
              <a:spcAft>
                <a:spcPts val="500"/>
              </a:spcAft>
              <a:buFont typeface="Arial" panose="020B0604020202020204" pitchFamily="34" charset="0"/>
              <a:buChar char="•"/>
            </a:pPr>
            <a:r>
              <a:rPr lang="en-US" sz="1800" u="none" strike="noStrike" kern="0" spc="0" dirty="0">
                <a:ln>
                  <a:noFill/>
                </a:ln>
                <a:solidFill>
                  <a:srgbClr val="000000"/>
                </a:solidFill>
                <a:effectLst/>
                <a:latin typeface="Helvetica Neue"/>
                <a:ea typeface="Arial Unicode MS"/>
                <a:cs typeface="Arial Unicode MS"/>
              </a:rPr>
              <a:t>The global plastic production </a:t>
            </a:r>
            <a:r>
              <a:rPr lang="de-DE" sz="1800" u="none" strike="noStrike" kern="0" spc="0" dirty="0">
                <a:ln>
                  <a:noFill/>
                </a:ln>
                <a:solidFill>
                  <a:srgbClr val="000000"/>
                </a:solidFill>
                <a:effectLst/>
                <a:latin typeface="Helvetica Neue"/>
                <a:ea typeface="Arial Unicode MS"/>
                <a:cs typeface="Arial Unicode MS"/>
              </a:rPr>
              <a:t>has been</a:t>
            </a:r>
            <a:r>
              <a:rPr lang="en-US" sz="1800" u="none" strike="noStrike" kern="0" spc="0" dirty="0">
                <a:ln>
                  <a:noFill/>
                </a:ln>
                <a:solidFill>
                  <a:srgbClr val="000000"/>
                </a:solidFill>
                <a:effectLst/>
                <a:latin typeface="Helvetica Neue"/>
                <a:ea typeface="Arial Unicode MS"/>
                <a:cs typeface="Arial Unicode MS"/>
              </a:rPr>
              <a:t> increasing every year since the 1950s.</a:t>
            </a:r>
          </a:p>
          <a:p>
            <a:pPr marL="342900" marR="0" lvl="0" indent="-342900" fontAlgn="base">
              <a:lnSpc>
                <a:spcPct val="140000"/>
              </a:lnSpc>
              <a:spcBef>
                <a:spcPts val="0"/>
              </a:spcBef>
              <a:spcAft>
                <a:spcPts val="500"/>
              </a:spcAft>
              <a:buFont typeface="Arial" panose="020B0604020202020204" pitchFamily="34" charset="0"/>
              <a:buChar char="•"/>
            </a:pPr>
            <a:r>
              <a:rPr lang="nb-NO" sz="1800" u="none" strike="noStrike" kern="0" spc="0" dirty="0">
                <a:ln>
                  <a:noFill/>
                </a:ln>
                <a:solidFill>
                  <a:srgbClr val="000000"/>
                </a:solidFill>
                <a:effectLst/>
                <a:latin typeface="Helvetica Neue"/>
                <a:ea typeface="Arial Unicode MS"/>
                <a:cs typeface="Arial Unicode MS"/>
              </a:rPr>
              <a:t>About</a:t>
            </a:r>
            <a:r>
              <a:rPr lang="de-DE" sz="1800" u="none" strike="noStrike" kern="0" spc="0" dirty="0">
                <a:ln>
                  <a:noFill/>
                </a:ln>
                <a:solidFill>
                  <a:srgbClr val="000000"/>
                </a:solidFill>
                <a:effectLst/>
                <a:latin typeface="Helvetica Neue"/>
                <a:ea typeface="Arial Unicode MS"/>
                <a:cs typeface="Arial Unicode MS"/>
              </a:rPr>
              <a:t> 10 billion tonnes of plastic have been produced (including fibers) since the 1950s.</a:t>
            </a:r>
            <a:r>
              <a:rPr lang="en-US" sz="1800" u="none" strike="noStrike" kern="0" spc="0" dirty="0">
                <a:ln>
                  <a:noFill/>
                </a:ln>
                <a:solidFill>
                  <a:srgbClr val="000000"/>
                </a:solidFill>
                <a:effectLst/>
                <a:latin typeface="Helvetica Neue"/>
                <a:ea typeface="Arial Unicode MS"/>
                <a:cs typeface="Arial Unicode MS"/>
              </a:rPr>
              <a:t> </a:t>
            </a:r>
            <a:r>
              <a:rPr lang="de-DE" sz="1800" u="none" strike="noStrike" kern="0" spc="0" dirty="0">
                <a:ln>
                  <a:noFill/>
                </a:ln>
                <a:solidFill>
                  <a:srgbClr val="000000"/>
                </a:solidFill>
                <a:effectLst/>
                <a:latin typeface="Helvetica Neue"/>
                <a:ea typeface="Arial Unicode MS"/>
                <a:cs typeface="Arial Unicode MS"/>
              </a:rPr>
              <a:t>That equals about 95 000 of the biggest cruise ship in the world («Wonder of the Seas») or about 95 000 000 blue whales.</a:t>
            </a:r>
            <a:endParaRPr lang="en-US" sz="1800" u="none" strike="noStrike" kern="0" spc="0" dirty="0">
              <a:ln>
                <a:noFill/>
              </a:ln>
              <a:solidFill>
                <a:srgbClr val="000000"/>
              </a:solidFill>
              <a:effectLst/>
              <a:latin typeface="Helvetica Neue"/>
              <a:ea typeface="Arial Unicode MS"/>
              <a:cs typeface="Arial Unicode MS"/>
            </a:endParaRPr>
          </a:p>
          <a:p>
            <a:endParaRPr lang="en-US" dirty="0"/>
          </a:p>
        </p:txBody>
      </p:sp>
      <p:sp>
        <p:nvSpPr>
          <p:cNvPr id="4" name="Slide Number Placeholder 3"/>
          <p:cNvSpPr>
            <a:spLocks noGrp="1"/>
          </p:cNvSpPr>
          <p:nvPr>
            <p:ph type="sldNum" sz="quarter" idx="5"/>
          </p:nvPr>
        </p:nvSpPr>
        <p:spPr/>
        <p:txBody>
          <a:bodyPr/>
          <a:lstStyle/>
          <a:p>
            <a:fld id="{01B69F76-B94E-4AAF-8A7E-7E83EB10E99D}" type="slidenum">
              <a:rPr lang="en-US" smtClean="0"/>
              <a:t>4</a:t>
            </a:fld>
            <a:endParaRPr lang="en-US"/>
          </a:p>
        </p:txBody>
      </p:sp>
    </p:spTree>
    <p:extLst>
      <p:ext uri="{BB962C8B-B14F-4D97-AF65-F5344CB8AC3E}">
        <p14:creationId xmlns:p14="http://schemas.microsoft.com/office/powerpoint/2010/main" val="11894017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Helvetica Neue"/>
              </a:rPr>
              <a:t>The good news is that YOU can be a part of the solution!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dirty="0">
              <a:solidFill>
                <a:srgbClr val="000000"/>
              </a:solidFill>
              <a:effectLst/>
              <a:latin typeface="Helvetica Neue"/>
            </a:endParaRPr>
          </a:p>
          <a:p>
            <a:pPr marL="342900" marR="0" lvl="0" indent="-342900" fontAlgn="base">
              <a:lnSpc>
                <a:spcPct val="140000"/>
              </a:lnSpc>
              <a:spcBef>
                <a:spcPts val="0"/>
              </a:spcBef>
              <a:spcAft>
                <a:spcPts val="500"/>
              </a:spcAft>
              <a:buFont typeface="Arial" panose="020B0604020202020204" pitchFamily="34" charset="0"/>
              <a:buChar char="•"/>
            </a:pPr>
            <a:r>
              <a:rPr lang="en-US" sz="1800" u="none" strike="noStrike" kern="0" spc="0" dirty="0">
                <a:ln>
                  <a:noFill/>
                </a:ln>
                <a:solidFill>
                  <a:srgbClr val="000000"/>
                </a:solidFill>
                <a:effectLst/>
                <a:latin typeface="Helvetica Neue"/>
                <a:ea typeface="Arial Unicode MS"/>
                <a:cs typeface="Arial Unicode MS"/>
              </a:rPr>
              <a:t>While it</a:t>
            </a:r>
            <a:r>
              <a:rPr lang="ar-SA" sz="1800" u="none" strike="noStrike" kern="0" spc="0" dirty="0">
                <a:ln>
                  <a:noFill/>
                </a:ln>
                <a:solidFill>
                  <a:srgbClr val="000000"/>
                </a:solidFill>
                <a:effectLst/>
                <a:latin typeface="Helvetica Neue"/>
                <a:ea typeface="Arial Unicode MS"/>
                <a:cs typeface="Arial Unicode MS"/>
              </a:rPr>
              <a:t>’</a:t>
            </a:r>
            <a:r>
              <a:rPr lang="en-US" sz="1800" u="none" strike="noStrike" kern="0" spc="0" dirty="0">
                <a:ln>
                  <a:noFill/>
                </a:ln>
                <a:solidFill>
                  <a:srgbClr val="000000"/>
                </a:solidFill>
                <a:effectLst/>
                <a:latin typeface="Helvetica Neue"/>
                <a:ea typeface="Arial Unicode MS"/>
                <a:cs typeface="Arial Unicode MS"/>
              </a:rPr>
              <a:t>s impossible to remove all plastic that was introduced into the environment it</a:t>
            </a:r>
            <a:r>
              <a:rPr lang="ar-SA" sz="1800" u="none" strike="noStrike" kern="0" spc="0" dirty="0">
                <a:ln>
                  <a:noFill/>
                </a:ln>
                <a:solidFill>
                  <a:srgbClr val="000000"/>
                </a:solidFill>
                <a:effectLst/>
                <a:latin typeface="Helvetica Neue"/>
                <a:ea typeface="Arial Unicode MS"/>
                <a:cs typeface="Arial Unicode MS"/>
              </a:rPr>
              <a:t>’</a:t>
            </a:r>
            <a:r>
              <a:rPr lang="en-US" sz="1800" u="none" strike="noStrike" kern="0" spc="0" dirty="0">
                <a:ln>
                  <a:noFill/>
                </a:ln>
                <a:solidFill>
                  <a:srgbClr val="000000"/>
                </a:solidFill>
                <a:effectLst/>
                <a:latin typeface="Helvetica Neue"/>
                <a:ea typeface="Arial Unicode MS"/>
                <a:cs typeface="Arial Unicode MS"/>
              </a:rPr>
              <a:t>s essential to close the tap and prevent any further pollution.</a:t>
            </a: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Your contribution could be... (see slide).</a:t>
            </a:r>
            <a:endParaRPr lang="en-US" sz="1800" u="none" strike="noStrike" kern="0" spc="0" dirty="0">
              <a:ln>
                <a:noFill/>
              </a:ln>
              <a:solidFill>
                <a:srgbClr val="000000"/>
              </a:solidFill>
              <a:effectLst/>
              <a:latin typeface="Helvetica Neue"/>
              <a:ea typeface="Arial Unicode MS"/>
              <a:cs typeface="Arial Unicode M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1B69F76-B94E-4AAF-8A7E-7E83EB10E99D}" type="slidenum">
              <a:rPr lang="en-US" smtClean="0"/>
              <a:t>33</a:t>
            </a:fld>
            <a:endParaRPr lang="en-US"/>
          </a:p>
        </p:txBody>
      </p:sp>
    </p:spTree>
    <p:extLst>
      <p:ext uri="{BB962C8B-B14F-4D97-AF65-F5344CB8AC3E}">
        <p14:creationId xmlns:p14="http://schemas.microsoft.com/office/powerpoint/2010/main" val="13234140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Noto Serif" panose="020F0502020204030204" pitchFamily="18" charset="0"/>
              </a:rPr>
              <a:t>Marine Litter and micro-plastics are now noted as priority topics in several funding programs in the Arctic</a:t>
            </a:r>
          </a:p>
          <a:p>
            <a:endParaRPr lang="en-US" b="0" i="0" dirty="0">
              <a:solidFill>
                <a:srgbClr val="333333"/>
              </a:solidFill>
              <a:effectLst/>
              <a:latin typeface="Noto Serif" panose="020F0502020204030204" pitchFamily="18" charset="0"/>
            </a:endParaRPr>
          </a:p>
          <a:p>
            <a:r>
              <a:rPr lang="en-US" dirty="0"/>
              <a:t>Up to 80% of marine plastic pollution can be reduced from land-based solutions </a:t>
            </a:r>
          </a:p>
          <a:p>
            <a:endParaRPr lang="en-US" dirty="0"/>
          </a:p>
          <a:p>
            <a:r>
              <a:rPr lang="en-US" dirty="0"/>
              <a:t>Short term Actions:</a:t>
            </a:r>
          </a:p>
          <a:p>
            <a:pPr marL="228600" indent="-228600">
              <a:buAutoNum type="arabicPeriod"/>
            </a:pPr>
            <a:r>
              <a:rPr lang="en-US" dirty="0"/>
              <a:t>Prevent littering</a:t>
            </a:r>
          </a:p>
          <a:p>
            <a:pPr marL="228600" indent="-228600">
              <a:buAutoNum type="arabicPeriod"/>
            </a:pPr>
            <a:r>
              <a:rPr lang="en-US" dirty="0"/>
              <a:t>Improve collection/transportation</a:t>
            </a:r>
          </a:p>
          <a:p>
            <a:pPr marL="228600" indent="-228600">
              <a:buAutoNum type="arabicPeriod"/>
            </a:pPr>
            <a:r>
              <a:rPr lang="en-US" dirty="0"/>
              <a:t>Improve disposal sites</a:t>
            </a:r>
          </a:p>
          <a:p>
            <a:pPr marL="228600" indent="-228600">
              <a:buAutoNum type="arabicPeriod"/>
            </a:pPr>
            <a:endParaRPr lang="en-US" dirty="0"/>
          </a:p>
          <a:p>
            <a:pPr marL="0" indent="0">
              <a:buNone/>
            </a:pPr>
            <a:r>
              <a:rPr lang="en-US" dirty="0"/>
              <a:t>Medium term:</a:t>
            </a:r>
          </a:p>
          <a:p>
            <a:pPr marL="228600" indent="-228600">
              <a:buAutoNum type="arabicPeriod"/>
            </a:pPr>
            <a:r>
              <a:rPr lang="en-US" dirty="0"/>
              <a:t>Introduce plastic waste separation at source </a:t>
            </a:r>
          </a:p>
          <a:p>
            <a:pPr marL="228600" indent="-228600">
              <a:buAutoNum type="arabicPeriod"/>
            </a:pPr>
            <a:r>
              <a:rPr lang="en-US" dirty="0"/>
              <a:t>Increase plastic waste recovery and recycling  </a:t>
            </a:r>
          </a:p>
          <a:p>
            <a:pPr marL="228600" indent="-228600">
              <a:buAutoNum type="arabicPeriod"/>
            </a:pPr>
            <a:r>
              <a:rPr lang="en-US" dirty="0"/>
              <a:t>Appropriate technologies for treatment and energy recovery</a:t>
            </a:r>
          </a:p>
          <a:p>
            <a:pPr marL="228600" indent="-228600">
              <a:buAutoNum type="arabicPeriod"/>
            </a:pPr>
            <a:endParaRPr lang="en-US" dirty="0"/>
          </a:p>
          <a:p>
            <a:pPr marL="0" indent="0">
              <a:buNone/>
            </a:pPr>
            <a:r>
              <a:rPr lang="en-US" dirty="0"/>
              <a:t>Long-term</a:t>
            </a:r>
          </a:p>
          <a:p>
            <a:pPr marL="228600" indent="-228600">
              <a:buAutoNum type="arabicPeriod"/>
            </a:pPr>
            <a:r>
              <a:rPr lang="en-US" dirty="0"/>
              <a:t>Establish sustainable production and consumer lifestyles</a:t>
            </a:r>
          </a:p>
        </p:txBody>
      </p:sp>
      <p:sp>
        <p:nvSpPr>
          <p:cNvPr id="4" name="Slide Number Placeholder 3"/>
          <p:cNvSpPr>
            <a:spLocks noGrp="1"/>
          </p:cNvSpPr>
          <p:nvPr>
            <p:ph type="sldNum" sz="quarter" idx="5"/>
          </p:nvPr>
        </p:nvSpPr>
        <p:spPr/>
        <p:txBody>
          <a:bodyPr/>
          <a:lstStyle/>
          <a:p>
            <a:fld id="{01B69F76-B94E-4AAF-8A7E-7E83EB10E99D}" type="slidenum">
              <a:rPr lang="en-US" smtClean="0"/>
              <a:t>34</a:t>
            </a:fld>
            <a:endParaRPr lang="en-US"/>
          </a:p>
        </p:txBody>
      </p:sp>
    </p:spTree>
    <p:extLst>
      <p:ext uri="{BB962C8B-B14F-4D97-AF65-F5344CB8AC3E}">
        <p14:creationId xmlns:p14="http://schemas.microsoft.com/office/powerpoint/2010/main" val="7874390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40000"/>
              </a:lnSpc>
              <a:spcBef>
                <a:spcPts val="0"/>
              </a:spcBef>
              <a:spcAft>
                <a:spcPts val="500"/>
              </a:spcAft>
            </a:pPr>
            <a:r>
              <a:rPr lang="de-DE" sz="1800" u="sng" dirty="0">
                <a:ln>
                  <a:noFill/>
                </a:ln>
                <a:solidFill>
                  <a:srgbClr val="000000"/>
                </a:solidFill>
                <a:effectLst/>
                <a:latin typeface="Helvetica Neue Medium"/>
                <a:ea typeface="Arial Unicode MS"/>
                <a:cs typeface="Arial Unicode MS"/>
              </a:rPr>
              <a:t>United Nations Treaty on Plastic Pollution</a:t>
            </a:r>
            <a:endParaRPr lang="en-US" sz="1800" u="sng"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UN member states agreed on developing a legally binding treaty that deals with the root causes of plastic pollution.</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The </a:t>
            </a:r>
            <a:r>
              <a:rPr lang="en-US" sz="1800" u="none" strike="noStrike" kern="0" spc="0" dirty="0">
                <a:ln>
                  <a:noFill/>
                </a:ln>
                <a:solidFill>
                  <a:srgbClr val="000000"/>
                </a:solidFill>
                <a:effectLst/>
                <a:latin typeface="Helvetica Neue"/>
                <a:ea typeface="Arial Unicode MS"/>
                <a:cs typeface="Arial Unicode MS"/>
              </a:rPr>
              <a:t>resolution is to address the full lifecycle of plastic, including its production, design and disposal.</a:t>
            </a: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Negotiations are in progress and are expected to be finalized by the end of 2024.</a:t>
            </a:r>
            <a:endParaRPr lang="en-US" sz="1800" u="none" strike="noStrike" kern="0" spc="0" dirty="0">
              <a:ln>
                <a:noFill/>
              </a:ln>
              <a:solidFill>
                <a:srgbClr val="000000"/>
              </a:solidFill>
              <a:effectLst/>
              <a:latin typeface="Helvetica Neue"/>
              <a:ea typeface="Arial Unicode MS"/>
              <a:cs typeface="Arial Unicode MS"/>
            </a:endParaRPr>
          </a:p>
          <a:p>
            <a:endParaRPr lang="en-US" dirty="0"/>
          </a:p>
        </p:txBody>
      </p:sp>
      <p:sp>
        <p:nvSpPr>
          <p:cNvPr id="4" name="Slide Number Placeholder 3"/>
          <p:cNvSpPr>
            <a:spLocks noGrp="1"/>
          </p:cNvSpPr>
          <p:nvPr>
            <p:ph type="sldNum" sz="quarter" idx="5"/>
          </p:nvPr>
        </p:nvSpPr>
        <p:spPr/>
        <p:txBody>
          <a:bodyPr/>
          <a:lstStyle/>
          <a:p>
            <a:fld id="{01B69F76-B94E-4AAF-8A7E-7E83EB10E99D}" type="slidenum">
              <a:rPr lang="en-US" smtClean="0"/>
              <a:t>35</a:t>
            </a:fld>
            <a:endParaRPr lang="en-US"/>
          </a:p>
        </p:txBody>
      </p:sp>
    </p:spTree>
    <p:extLst>
      <p:ext uri="{BB962C8B-B14F-4D97-AF65-F5344CB8AC3E}">
        <p14:creationId xmlns:p14="http://schemas.microsoft.com/office/powerpoint/2010/main" val="10638362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(Left)</a:t>
            </a:r>
          </a:p>
          <a:p>
            <a:pPr marL="171450" indent="-171450">
              <a:buFont typeface="Arial" panose="020B0604020202020204" pitchFamily="34" charset="0"/>
              <a:buChar char="•"/>
            </a:pPr>
            <a:r>
              <a:rPr lang="en-US" dirty="0"/>
              <a:t>The Arctic Council has developed a regional action plan on marine litter in the Arctic (left).</a:t>
            </a:r>
          </a:p>
          <a:p>
            <a:pPr marL="171450" indent="-171450">
              <a:buFont typeface="Arial" panose="020B0604020202020204" pitchFamily="34" charset="0"/>
              <a:buChar char="•"/>
            </a:pPr>
            <a:r>
              <a:rPr lang="en-US" dirty="0"/>
              <a:t>This includes a summary of ongoing efforts and results of environmental monitoring.</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(Right)</a:t>
            </a:r>
          </a:p>
          <a:p>
            <a:pPr marL="171450" indent="-171450">
              <a:buFont typeface="Arial" panose="020B0604020202020204" pitchFamily="34" charset="0"/>
              <a:buChar char="•"/>
            </a:pPr>
            <a:r>
              <a:rPr lang="en-US" dirty="0"/>
              <a:t>The Association of Arctic Expedition Cruise Operators (AECO) works to marine plastic pollution through its Clean Seas project. For example: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555555"/>
                </a:solidFill>
                <a:effectLst/>
                <a:latin typeface="Lato" panose="020F0502020204030203" pitchFamily="34" charset="0"/>
              </a:rPr>
              <a:t>AECO members have engaged passengers in beach cleanups for more than two decades.</a:t>
            </a:r>
          </a:p>
          <a:p>
            <a:pPr marL="628650" lvl="1" indent="-171450">
              <a:buFont typeface="Arial" panose="020B0604020202020204" pitchFamily="34" charset="0"/>
              <a:buChar char="•"/>
            </a:pPr>
            <a:r>
              <a:rPr lang="en-US" b="0" i="0" dirty="0">
                <a:solidFill>
                  <a:srgbClr val="555555"/>
                </a:solidFill>
                <a:effectLst/>
                <a:latin typeface="Lato" panose="020F0502020204030203" pitchFamily="34" charset="0"/>
              </a:rPr>
              <a:t>AECO’s </a:t>
            </a:r>
            <a:r>
              <a:rPr lang="en-US" b="0" i="0" u="none" strike="noStrike" dirty="0">
                <a:solidFill>
                  <a:srgbClr val="333333"/>
                </a:solidFill>
                <a:effectLst/>
                <a:latin typeface="Lato" panose="020F0502020204030203" pitchFamily="34" charset="0"/>
                <a:hlinkClick r:id="rId3"/>
              </a:rPr>
              <a:t>Clean Seas Guidelines for Visitors to the Arctic</a:t>
            </a:r>
            <a:r>
              <a:rPr lang="en-US" b="0" i="0" u="none" strike="noStrike" dirty="0">
                <a:solidFill>
                  <a:srgbClr val="333333"/>
                </a:solidFill>
                <a:effectLst/>
                <a:latin typeface="Lato" panose="020F0502020204030203" pitchFamily="34" charset="0"/>
              </a:rPr>
              <a:t> </a:t>
            </a:r>
            <a:r>
              <a:rPr lang="en-US" b="0" i="0" dirty="0">
                <a:solidFill>
                  <a:srgbClr val="555555"/>
                </a:solidFill>
                <a:effectLst/>
                <a:latin typeface="Lato" panose="020F0502020204030203" pitchFamily="34" charset="0"/>
              </a:rPr>
              <a:t>provide information to passengers on how to reduce your waste and plastic footprint before, during and after your trip.</a:t>
            </a:r>
            <a:endParaRPr lang="en-US" b="0" i="0" u="none" strike="noStrike" dirty="0">
              <a:solidFill>
                <a:srgbClr val="333333"/>
              </a:solidFill>
              <a:effectLst/>
              <a:latin typeface="Lato" panose="020F0502020204030203" pitchFamily="34" charset="0"/>
            </a:endParaRPr>
          </a:p>
          <a:p>
            <a:pPr marL="628650" lvl="1" indent="-171450">
              <a:buFont typeface="Arial" panose="020B0604020202020204" pitchFamily="34" charset="0"/>
              <a:buChar char="•"/>
            </a:pPr>
            <a:r>
              <a:rPr lang="en-US" b="0" i="0" u="none" strike="noStrike" dirty="0">
                <a:solidFill>
                  <a:srgbClr val="1764B0"/>
                </a:solidFill>
                <a:effectLst/>
                <a:latin typeface="Lato" panose="020F0502020204030203" pitchFamily="34" charset="0"/>
                <a:hlinkClick r:id="rId4"/>
              </a:rPr>
              <a:t>AECO’s Cleanup Guidelines</a:t>
            </a:r>
            <a:r>
              <a:rPr lang="en-US" b="0" i="0" dirty="0">
                <a:solidFill>
                  <a:srgbClr val="555555"/>
                </a:solidFill>
                <a:effectLst/>
                <a:latin typeface="Lato" panose="020F0502020204030203" pitchFamily="34" charset="0"/>
              </a:rPr>
              <a:t> provides useful information about Clean up Svalbard and what you can do to help clean Arctic beaches.</a:t>
            </a:r>
          </a:p>
          <a:p>
            <a:pPr marL="628650" lvl="1" indent="-171450">
              <a:buFont typeface="Arial" panose="020B0604020202020204" pitchFamily="34" charset="0"/>
              <a:buChar char="•"/>
            </a:pPr>
            <a:r>
              <a:rPr lang="en-US" dirty="0"/>
              <a:t>AECO has </a:t>
            </a:r>
            <a:r>
              <a:rPr lang="en-US" b="0" i="0" dirty="0">
                <a:solidFill>
                  <a:srgbClr val="555555"/>
                </a:solidFill>
                <a:effectLst/>
                <a:latin typeface="Lato" panose="020F0502020204030203" pitchFamily="34" charset="0"/>
              </a:rPr>
              <a:t>signed a memorandum of understanding with the United Nations Environment Program to prevent and reduce marine litter.</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B69F76-B94E-4AAF-8A7E-7E83EB10E99D}" type="slidenum">
              <a:rPr lang="en-US" smtClean="0"/>
              <a:t>36</a:t>
            </a:fld>
            <a:endParaRPr lang="en-US"/>
          </a:p>
        </p:txBody>
      </p:sp>
    </p:spTree>
    <p:extLst>
      <p:ext uri="{BB962C8B-B14F-4D97-AF65-F5344CB8AC3E}">
        <p14:creationId xmlns:p14="http://schemas.microsoft.com/office/powerpoint/2010/main" val="334217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40000"/>
              </a:lnSpc>
              <a:spcBef>
                <a:spcPts val="0"/>
              </a:spcBef>
              <a:spcAft>
                <a:spcPts val="500"/>
              </a:spcAft>
              <a:buFont typeface="Arial" panose="020B0604020202020204" pitchFamily="34" charset="0"/>
              <a:buChar char="•"/>
            </a:pPr>
            <a:r>
              <a:rPr lang="en-US" sz="1800" u="none" strike="noStrike" kern="0" spc="0" dirty="0">
                <a:ln>
                  <a:noFill/>
                </a:ln>
                <a:solidFill>
                  <a:srgbClr val="000000"/>
                </a:solidFill>
                <a:effectLst/>
                <a:latin typeface="Helvetica Neue"/>
                <a:ea typeface="Arial Unicode MS"/>
                <a:cs typeface="Arial Unicode MS"/>
              </a:rPr>
              <a:t>Almost half of the plastic produced globally is used for short-lived packaging.</a:t>
            </a:r>
          </a:p>
          <a:p>
            <a:endParaRPr lang="en-US" dirty="0"/>
          </a:p>
        </p:txBody>
      </p:sp>
      <p:sp>
        <p:nvSpPr>
          <p:cNvPr id="4" name="Slide Number Placeholder 3"/>
          <p:cNvSpPr>
            <a:spLocks noGrp="1"/>
          </p:cNvSpPr>
          <p:nvPr>
            <p:ph type="sldNum" sz="quarter" idx="5"/>
          </p:nvPr>
        </p:nvSpPr>
        <p:spPr/>
        <p:txBody>
          <a:bodyPr/>
          <a:lstStyle/>
          <a:p>
            <a:fld id="{01B69F76-B94E-4AAF-8A7E-7E83EB10E99D}" type="slidenum">
              <a:rPr lang="en-US" smtClean="0"/>
              <a:t>5</a:t>
            </a:fld>
            <a:endParaRPr lang="en-US"/>
          </a:p>
        </p:txBody>
      </p:sp>
    </p:spTree>
    <p:extLst>
      <p:ext uri="{BB962C8B-B14F-4D97-AF65-F5344CB8AC3E}">
        <p14:creationId xmlns:p14="http://schemas.microsoft.com/office/powerpoint/2010/main" val="266864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40000"/>
              </a:lnSpc>
              <a:spcBef>
                <a:spcPts val="0"/>
              </a:spcBef>
              <a:spcAft>
                <a:spcPts val="500"/>
              </a:spcAft>
              <a:buFont typeface="Arial" panose="020B0604020202020204" pitchFamily="34" charset="0"/>
              <a:buChar char="•"/>
            </a:pPr>
            <a:r>
              <a:rPr lang="de-DE" sz="1100" u="none" strike="noStrike" kern="0" spc="0" dirty="0">
                <a:ln>
                  <a:noFill/>
                </a:ln>
                <a:solidFill>
                  <a:srgbClr val="000000"/>
                </a:solidFill>
                <a:effectLst/>
                <a:latin typeface="Helvetica Neue"/>
                <a:ea typeface="Arial Unicode MS"/>
                <a:cs typeface="Arial Unicode MS"/>
              </a:rPr>
              <a:t>Most of the plastic ends up in dumps, landfills and the natural environment.</a:t>
            </a:r>
            <a:endParaRPr lang="en-US" sz="11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100" u="none" strike="noStrike" kern="0" spc="0" dirty="0">
                <a:ln>
                  <a:noFill/>
                </a:ln>
                <a:solidFill>
                  <a:srgbClr val="000000"/>
                </a:solidFill>
                <a:effectLst/>
                <a:latin typeface="Helvetica Neue"/>
                <a:ea typeface="Arial Unicode MS"/>
                <a:cs typeface="Arial Unicode MS"/>
              </a:rPr>
              <a:t>Only 10% get recycled.</a:t>
            </a:r>
            <a:endParaRPr lang="en-US" sz="11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endParaRPr lang="en-US" sz="1100" u="none" strike="noStrike" kern="0" spc="0" dirty="0">
              <a:ln>
                <a:noFill/>
              </a:ln>
              <a:solidFill>
                <a:srgbClr val="000000"/>
              </a:solidFill>
              <a:effectLst/>
              <a:latin typeface="Helvetica Neue"/>
              <a:ea typeface="Arial Unicode MS"/>
              <a:cs typeface="Arial Unicode MS"/>
            </a:endParaRPr>
          </a:p>
        </p:txBody>
      </p:sp>
      <p:sp>
        <p:nvSpPr>
          <p:cNvPr id="4" name="Slide Number Placeholder 3"/>
          <p:cNvSpPr>
            <a:spLocks noGrp="1"/>
          </p:cNvSpPr>
          <p:nvPr>
            <p:ph type="sldNum" sz="quarter" idx="5"/>
          </p:nvPr>
        </p:nvSpPr>
        <p:spPr/>
        <p:txBody>
          <a:bodyPr/>
          <a:lstStyle/>
          <a:p>
            <a:fld id="{01B69F76-B94E-4AAF-8A7E-7E83EB10E99D}" type="slidenum">
              <a:rPr lang="en-US" smtClean="0"/>
              <a:t>6</a:t>
            </a:fld>
            <a:endParaRPr lang="en-US"/>
          </a:p>
        </p:txBody>
      </p:sp>
    </p:spTree>
    <p:extLst>
      <p:ext uri="{BB962C8B-B14F-4D97-AF65-F5344CB8AC3E}">
        <p14:creationId xmlns:p14="http://schemas.microsoft.com/office/powerpoint/2010/main" val="1877465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40000"/>
              </a:lnSpc>
              <a:spcBef>
                <a:spcPts val="0"/>
              </a:spcBef>
              <a:spcAft>
                <a:spcPts val="500"/>
              </a:spcAft>
              <a:buFont typeface="Arial" panose="020B0604020202020204" pitchFamily="34" charset="0"/>
              <a:buChar char="•"/>
            </a:pPr>
            <a:r>
              <a:rPr lang="de-DE" sz="1200" u="none" strike="noStrike" kern="0" spc="0" dirty="0">
                <a:ln>
                  <a:noFill/>
                </a:ln>
                <a:solidFill>
                  <a:srgbClr val="000000"/>
                </a:solidFill>
                <a:effectLst/>
                <a:latin typeface="Helvetica Neue"/>
                <a:ea typeface="Arial Unicode MS"/>
                <a:cs typeface="Arial Unicode MS"/>
              </a:rPr>
              <a:t>There are macro-, micro- and nanoplastics. The sources for litter are nearly infinite and a complex set of environmental processes determines their fate.</a:t>
            </a:r>
            <a:endParaRPr lang="en-US" sz="11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200" u="none" strike="noStrike" kern="0" spc="0" dirty="0">
                <a:ln>
                  <a:noFill/>
                </a:ln>
                <a:solidFill>
                  <a:srgbClr val="000000"/>
                </a:solidFill>
                <a:effectLst/>
                <a:latin typeface="Helvetica Neue"/>
                <a:ea typeface="Arial Unicode MS"/>
                <a:cs typeface="Arial Unicode MS"/>
              </a:rPr>
              <a:t>Plastic litter enters the environment in all sizes: </a:t>
            </a:r>
            <a:endParaRPr lang="en-US" sz="1100" u="none" strike="noStrike" kern="0" spc="0" dirty="0">
              <a:ln>
                <a:noFill/>
              </a:ln>
              <a:solidFill>
                <a:srgbClr val="000000"/>
              </a:solidFill>
              <a:effectLst/>
              <a:latin typeface="Helvetica Neue"/>
              <a:ea typeface="Arial Unicode MS"/>
              <a:cs typeface="Arial Unicode MS"/>
            </a:endParaRPr>
          </a:p>
          <a:p>
            <a:pPr marL="742950" marR="0" lvl="1" indent="-285750" fontAlgn="base">
              <a:lnSpc>
                <a:spcPct val="140000"/>
              </a:lnSpc>
              <a:spcBef>
                <a:spcPts val="0"/>
              </a:spcBef>
              <a:spcAft>
                <a:spcPts val="500"/>
              </a:spcAft>
              <a:buFont typeface="Arial" panose="020B0604020202020204" pitchFamily="34" charset="0"/>
              <a:buChar char="•"/>
            </a:pPr>
            <a:r>
              <a:rPr lang="de-DE" sz="1200" u="none" strike="noStrike" kern="0" spc="0" dirty="0">
                <a:ln>
                  <a:noFill/>
                </a:ln>
                <a:solidFill>
                  <a:srgbClr val="000000"/>
                </a:solidFill>
                <a:effectLst/>
                <a:latin typeface="Helvetica Neue"/>
                <a:ea typeface="Arial Unicode MS"/>
                <a:cs typeface="Arial Unicode MS"/>
              </a:rPr>
              <a:t>As large macroplastic like bottles, bags, fishing gear.</a:t>
            </a:r>
            <a:endParaRPr lang="en-US" sz="1100" u="none" strike="noStrike" kern="0" spc="0" dirty="0">
              <a:ln>
                <a:noFill/>
              </a:ln>
              <a:solidFill>
                <a:srgbClr val="000000"/>
              </a:solidFill>
              <a:effectLst/>
              <a:latin typeface="Helvetica Neue"/>
              <a:ea typeface="Arial Unicode MS"/>
              <a:cs typeface="Arial Unicode MS"/>
            </a:endParaRPr>
          </a:p>
          <a:p>
            <a:pPr marL="742950" marR="0" lvl="1" indent="-285750" fontAlgn="base">
              <a:lnSpc>
                <a:spcPct val="140000"/>
              </a:lnSpc>
              <a:spcBef>
                <a:spcPts val="0"/>
              </a:spcBef>
              <a:spcAft>
                <a:spcPts val="500"/>
              </a:spcAft>
              <a:buFont typeface="Arial" panose="020B0604020202020204" pitchFamily="34" charset="0"/>
              <a:buChar char="•"/>
            </a:pPr>
            <a:r>
              <a:rPr lang="de-DE" sz="1200" u="none" strike="noStrike" kern="0" spc="0" dirty="0">
                <a:ln>
                  <a:noFill/>
                </a:ln>
                <a:solidFill>
                  <a:srgbClr val="000000"/>
                </a:solidFill>
                <a:effectLst/>
                <a:latin typeface="Helvetica Neue"/>
                <a:ea typeface="Arial Unicode MS"/>
                <a:cs typeface="Arial Unicode MS"/>
              </a:rPr>
              <a:t>As tiny microplastic smaller than 5 millimeters.</a:t>
            </a:r>
            <a:endParaRPr lang="en-US" sz="1100" u="none" strike="noStrike" kern="0" spc="0" dirty="0">
              <a:ln>
                <a:noFill/>
              </a:ln>
              <a:solidFill>
                <a:srgbClr val="000000"/>
              </a:solidFill>
              <a:effectLst/>
              <a:latin typeface="Helvetica Neue"/>
              <a:ea typeface="Arial Unicode MS"/>
              <a:cs typeface="Arial Unicode MS"/>
            </a:endParaRPr>
          </a:p>
          <a:p>
            <a:pPr marL="742950" marR="0" lvl="1" indent="-285750" fontAlgn="base">
              <a:lnSpc>
                <a:spcPct val="140000"/>
              </a:lnSpc>
              <a:spcBef>
                <a:spcPts val="0"/>
              </a:spcBef>
              <a:spcAft>
                <a:spcPts val="500"/>
              </a:spcAft>
              <a:buFont typeface="Arial" panose="020B0604020202020204" pitchFamily="34" charset="0"/>
              <a:buChar char="•"/>
            </a:pPr>
            <a:r>
              <a:rPr lang="de-DE" sz="1200" u="none" strike="noStrike" kern="0" spc="0" dirty="0">
                <a:ln>
                  <a:noFill/>
                </a:ln>
                <a:solidFill>
                  <a:srgbClr val="000000"/>
                </a:solidFill>
                <a:effectLst/>
                <a:latin typeface="Helvetica Neue"/>
                <a:ea typeface="Arial Unicode MS"/>
                <a:cs typeface="Arial Unicode MS"/>
              </a:rPr>
              <a:t>As invisible nanoplastic smaller than 1 micrometer.</a:t>
            </a:r>
            <a:endParaRPr lang="en-US" sz="11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200" u="none" strike="noStrike" kern="0" spc="0" dirty="0">
                <a:ln>
                  <a:noFill/>
                </a:ln>
                <a:solidFill>
                  <a:srgbClr val="000000"/>
                </a:solidFill>
                <a:effectLst/>
                <a:latin typeface="Helvetica Neue"/>
                <a:ea typeface="Arial Unicode MS"/>
                <a:cs typeface="Arial Unicode MS"/>
              </a:rPr>
              <a:t>Plastics break down into smaller pieces when exposed to sunlight, saltwater or when fragmented by animals.</a:t>
            </a:r>
            <a:endParaRPr lang="en-US" sz="11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200" u="none" strike="noStrike" kern="0" spc="0" dirty="0">
                <a:ln>
                  <a:noFill/>
                </a:ln>
                <a:solidFill>
                  <a:srgbClr val="000000"/>
                </a:solidFill>
                <a:effectLst/>
                <a:latin typeface="Helvetica Neue"/>
                <a:ea typeface="Arial Unicode MS"/>
                <a:cs typeface="Arial Unicode MS"/>
              </a:rPr>
              <a:t>There is almost an endless list of sources of plastic pollution, e.g. industries, </a:t>
            </a:r>
            <a:r>
              <a:rPr lang="en-US" sz="1200" u="none" strike="noStrike" kern="0" spc="0" dirty="0">
                <a:ln>
                  <a:noFill/>
                </a:ln>
                <a:solidFill>
                  <a:srgbClr val="000000"/>
                </a:solidFill>
                <a:effectLst/>
                <a:latin typeface="Helvetica Neue"/>
                <a:ea typeface="Arial Unicode MS"/>
                <a:cs typeface="Arial Unicode MS"/>
              </a:rPr>
              <a:t>households, </a:t>
            </a:r>
            <a:r>
              <a:rPr lang="de-DE" sz="1200" u="none" strike="noStrike" kern="0" spc="0" dirty="0">
                <a:ln>
                  <a:noFill/>
                </a:ln>
                <a:solidFill>
                  <a:srgbClr val="000000"/>
                </a:solidFill>
                <a:effectLst/>
                <a:latin typeface="Helvetica Neue"/>
                <a:ea typeface="Arial Unicode MS"/>
                <a:cs typeface="Arial Unicode MS"/>
              </a:rPr>
              <a:t>fisheries, landfills, agriculture, shipping, tourism, wastewater, natural disasters, transport, littering, etc.</a:t>
            </a:r>
            <a:endParaRPr lang="en-US" sz="11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200" u="none" strike="noStrike" kern="0" spc="0" dirty="0">
                <a:ln>
                  <a:noFill/>
                </a:ln>
                <a:solidFill>
                  <a:srgbClr val="000000"/>
                </a:solidFill>
                <a:effectLst/>
                <a:latin typeface="Helvetica Neue"/>
                <a:ea typeface="Arial Unicode MS"/>
                <a:cs typeface="Arial Unicode MS"/>
              </a:rPr>
              <a:t>The most important means of transportation of plastic litter are the wind, rivers and ocean currents.</a:t>
            </a:r>
            <a:endParaRPr lang="en-US" sz="11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200" u="none" strike="noStrike" kern="0" spc="0" dirty="0">
                <a:ln>
                  <a:noFill/>
                </a:ln>
                <a:solidFill>
                  <a:srgbClr val="000000"/>
                </a:solidFill>
                <a:effectLst/>
                <a:latin typeface="Helvetica Neue"/>
                <a:ea typeface="Arial Unicode MS"/>
                <a:cs typeface="Arial Unicode MS"/>
              </a:rPr>
              <a:t>Ocean and river sediments, deep sea trenches, lakes, soil, beaches, sea ice, animals and others are places where litter items remain over shorter or longer periods of time; scientists call these ‘sinks’.</a:t>
            </a:r>
            <a:endParaRPr lang="en-US" sz="1100" u="none" strike="noStrike" kern="0" spc="0" dirty="0">
              <a:ln>
                <a:noFill/>
              </a:ln>
              <a:solidFill>
                <a:srgbClr val="000000"/>
              </a:solidFill>
              <a:effectLst/>
              <a:latin typeface="Helvetica Neue"/>
              <a:ea typeface="Arial Unicode MS"/>
              <a:cs typeface="Arial Unicode MS"/>
            </a:endParaRPr>
          </a:p>
          <a:p>
            <a:endParaRPr lang="en-US" dirty="0"/>
          </a:p>
        </p:txBody>
      </p:sp>
      <p:sp>
        <p:nvSpPr>
          <p:cNvPr id="4" name="Slide Number Placeholder 3"/>
          <p:cNvSpPr>
            <a:spLocks noGrp="1"/>
          </p:cNvSpPr>
          <p:nvPr>
            <p:ph type="sldNum" sz="quarter" idx="5"/>
          </p:nvPr>
        </p:nvSpPr>
        <p:spPr/>
        <p:txBody>
          <a:bodyPr/>
          <a:lstStyle/>
          <a:p>
            <a:fld id="{01B69F76-B94E-4AAF-8A7E-7E83EB10E99D}" type="slidenum">
              <a:rPr lang="en-US" smtClean="0"/>
              <a:t>7</a:t>
            </a:fld>
            <a:endParaRPr lang="en-US"/>
          </a:p>
        </p:txBody>
      </p:sp>
    </p:spTree>
    <p:extLst>
      <p:ext uri="{BB962C8B-B14F-4D97-AF65-F5344CB8AC3E}">
        <p14:creationId xmlns:p14="http://schemas.microsoft.com/office/powerpoint/2010/main" val="1062107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Marine litter </a:t>
            </a:r>
            <a:r>
              <a:rPr lang="en-US" sz="1800" u="none" strike="noStrike" kern="0" spc="0" dirty="0">
                <a:ln>
                  <a:noFill/>
                </a:ln>
                <a:solidFill>
                  <a:srgbClr val="000000"/>
                </a:solidFill>
                <a:effectLst/>
                <a:latin typeface="Helvetica Neue"/>
                <a:ea typeface="Arial Unicode MS"/>
                <a:cs typeface="Arial Unicode MS"/>
              </a:rPr>
              <a:t>poses countless threats to wildlife.</a:t>
            </a: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The very first animal reported to have interacted with marine litter was a Sperm whale in 1904. </a:t>
            </a: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According to the «Litterbase» by the Alfred Wegener Institute for Polar and Marine Research, more than 4,000 species are known to be affected by litter worldwide</a:t>
            </a:r>
            <a:endParaRPr lang="en-US" sz="1800" u="none" strike="noStrike" kern="0" spc="0" dirty="0">
              <a:ln>
                <a:noFill/>
              </a:ln>
              <a:solidFill>
                <a:srgbClr val="000000"/>
              </a:solidFill>
              <a:effectLst/>
              <a:latin typeface="Helvetica Neue"/>
              <a:ea typeface="Arial Unicode MS"/>
              <a:cs typeface="Arial Unicode MS"/>
            </a:endParaRPr>
          </a:p>
          <a:p>
            <a:pPr marL="0" marR="0" lvl="0" indent="0" fontAlgn="base">
              <a:lnSpc>
                <a:spcPct val="140000"/>
              </a:lnSpc>
              <a:spcBef>
                <a:spcPts val="0"/>
              </a:spcBef>
              <a:spcAft>
                <a:spcPts val="500"/>
              </a:spcAft>
              <a:buFont typeface="Arial" panose="020B0604020202020204" pitchFamily="34" charset="0"/>
              <a:buNone/>
            </a:pPr>
            <a:endParaRPr lang="en-US" sz="1800" u="none" strike="noStrike" kern="0" spc="0" dirty="0">
              <a:ln>
                <a:noFill/>
              </a:ln>
              <a:solidFill>
                <a:srgbClr val="000000"/>
              </a:solidFill>
              <a:effectLst/>
              <a:latin typeface="Helvetica Neue"/>
              <a:ea typeface="Arial Unicode MS"/>
              <a:cs typeface="Arial Unicode MS"/>
            </a:endParaRPr>
          </a:p>
          <a:p>
            <a:pPr marL="342900" marR="0" lvl="0" indent="-342900" fontAlgn="base">
              <a:lnSpc>
                <a:spcPct val="140000"/>
              </a:lnSpc>
              <a:spcBef>
                <a:spcPts val="0"/>
              </a:spcBef>
              <a:spcAft>
                <a:spcPts val="500"/>
              </a:spcAft>
              <a:buFont typeface="Arial" panose="020B0604020202020204" pitchFamily="34" charset="0"/>
              <a:buChar char="•"/>
            </a:pPr>
            <a:r>
              <a:rPr lang="de-DE" sz="1800" u="none" strike="noStrike" kern="0" spc="0" dirty="0">
                <a:ln>
                  <a:noFill/>
                </a:ln>
                <a:solidFill>
                  <a:srgbClr val="000000"/>
                </a:solidFill>
                <a:effectLst/>
                <a:latin typeface="Helvetica Neue"/>
                <a:ea typeface="Arial Unicode MS"/>
                <a:cs typeface="Arial Unicode MS"/>
              </a:rPr>
              <a:t>Animals, like barnacles, colonize litter items and can be transported.</a:t>
            </a:r>
            <a:endParaRPr lang="en-US" sz="1800" u="none" strike="noStrike" kern="0" spc="0" dirty="0">
              <a:ln>
                <a:noFill/>
              </a:ln>
              <a:solidFill>
                <a:srgbClr val="000000"/>
              </a:solidFill>
              <a:effectLst/>
              <a:latin typeface="Helvetica Neue"/>
              <a:ea typeface="Arial Unicode MS"/>
              <a:cs typeface="Arial Unicode MS"/>
            </a:endParaRPr>
          </a:p>
          <a:p>
            <a:endParaRPr lang="en-US" dirty="0"/>
          </a:p>
        </p:txBody>
      </p:sp>
      <p:sp>
        <p:nvSpPr>
          <p:cNvPr id="4" name="Slide Number Placeholder 3"/>
          <p:cNvSpPr>
            <a:spLocks noGrp="1"/>
          </p:cNvSpPr>
          <p:nvPr>
            <p:ph type="sldNum" sz="quarter" idx="5"/>
          </p:nvPr>
        </p:nvSpPr>
        <p:spPr/>
        <p:txBody>
          <a:bodyPr/>
          <a:lstStyle/>
          <a:p>
            <a:fld id="{01B69F76-B94E-4AAF-8A7E-7E83EB10E99D}" type="slidenum">
              <a:rPr lang="en-US" smtClean="0"/>
              <a:t>8</a:t>
            </a:fld>
            <a:endParaRPr lang="en-US"/>
          </a:p>
        </p:txBody>
      </p:sp>
    </p:spTree>
    <p:extLst>
      <p:ext uri="{BB962C8B-B14F-4D97-AF65-F5344CB8AC3E}">
        <p14:creationId xmlns:p14="http://schemas.microsoft.com/office/powerpoint/2010/main" val="3911172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e-DE" sz="1200" u="none" strike="noStrike" kern="0" spc="0" dirty="0">
                <a:ln>
                  <a:noFill/>
                </a:ln>
                <a:solidFill>
                  <a:srgbClr val="000000"/>
                </a:solidFill>
                <a:effectLst/>
                <a:latin typeface="Helvetica Neue"/>
                <a:ea typeface="Arial Unicode MS"/>
                <a:cs typeface="Arial Unicode MS"/>
              </a:rPr>
              <a:t>Animals get entangled or they ingest litter items which often ends fatally.</a:t>
            </a:r>
            <a:endParaRPr lang="en-US" dirty="0"/>
          </a:p>
        </p:txBody>
      </p:sp>
      <p:sp>
        <p:nvSpPr>
          <p:cNvPr id="4" name="Slide Number Placeholder 3"/>
          <p:cNvSpPr>
            <a:spLocks noGrp="1"/>
          </p:cNvSpPr>
          <p:nvPr>
            <p:ph type="sldNum" sz="quarter" idx="5"/>
          </p:nvPr>
        </p:nvSpPr>
        <p:spPr/>
        <p:txBody>
          <a:bodyPr/>
          <a:lstStyle/>
          <a:p>
            <a:fld id="{01B69F76-B94E-4AAF-8A7E-7E83EB10E99D}" type="slidenum">
              <a:rPr lang="en-US" smtClean="0"/>
              <a:t>9</a:t>
            </a:fld>
            <a:endParaRPr lang="en-US"/>
          </a:p>
        </p:txBody>
      </p:sp>
    </p:spTree>
    <p:extLst>
      <p:ext uri="{BB962C8B-B14F-4D97-AF65-F5344CB8AC3E}">
        <p14:creationId xmlns:p14="http://schemas.microsoft.com/office/powerpoint/2010/main" val="4283720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u="none" strike="noStrike" kern="0" spc="0" dirty="0">
                <a:ln>
                  <a:noFill/>
                </a:ln>
                <a:solidFill>
                  <a:srgbClr val="000000"/>
                </a:solidFill>
                <a:effectLst/>
                <a:latin typeface="Helvetica Neue"/>
                <a:ea typeface="Arial Unicode MS"/>
                <a:cs typeface="Arial Unicode MS"/>
              </a:rPr>
              <a:t>Animals get entangled or they ingest litter items which often ends fatally.</a:t>
            </a:r>
            <a:endParaRPr lang="en-US" dirty="0"/>
          </a:p>
          <a:p>
            <a:endParaRPr lang="en-US" dirty="0"/>
          </a:p>
        </p:txBody>
      </p:sp>
      <p:sp>
        <p:nvSpPr>
          <p:cNvPr id="4" name="Slide Number Placeholder 3"/>
          <p:cNvSpPr>
            <a:spLocks noGrp="1"/>
          </p:cNvSpPr>
          <p:nvPr>
            <p:ph type="sldNum" sz="quarter" idx="5"/>
          </p:nvPr>
        </p:nvSpPr>
        <p:spPr/>
        <p:txBody>
          <a:bodyPr/>
          <a:lstStyle/>
          <a:p>
            <a:fld id="{01B69F76-B94E-4AAF-8A7E-7E83EB10E99D}" type="slidenum">
              <a:rPr lang="en-US" smtClean="0"/>
              <a:t>10</a:t>
            </a:fld>
            <a:endParaRPr lang="en-US"/>
          </a:p>
        </p:txBody>
      </p:sp>
    </p:spTree>
    <p:extLst>
      <p:ext uri="{BB962C8B-B14F-4D97-AF65-F5344CB8AC3E}">
        <p14:creationId xmlns:p14="http://schemas.microsoft.com/office/powerpoint/2010/main" val="382415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503B6-3A47-294E-BC33-BEEB6D4131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64AA548F-846B-734A-9427-97C7A9A00A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9BB3E5BB-717A-9F46-B32A-148A8C7C32FD}"/>
              </a:ext>
            </a:extLst>
          </p:cNvPr>
          <p:cNvSpPr>
            <a:spLocks noGrp="1"/>
          </p:cNvSpPr>
          <p:nvPr>
            <p:ph type="dt" sz="half" idx="10"/>
          </p:nvPr>
        </p:nvSpPr>
        <p:spPr/>
        <p:txBody>
          <a:bodyPr/>
          <a:lstStyle/>
          <a:p>
            <a:fld id="{999E816B-E1C7-5B4C-B874-DAEE1E7F5C37}" type="datetimeFigureOut">
              <a:rPr lang="nb-NO" smtClean="0"/>
              <a:t>06.02.2025</a:t>
            </a:fld>
            <a:endParaRPr lang="nb-NO"/>
          </a:p>
        </p:txBody>
      </p:sp>
      <p:sp>
        <p:nvSpPr>
          <p:cNvPr id="5" name="Footer Placeholder 4">
            <a:extLst>
              <a:ext uri="{FF2B5EF4-FFF2-40B4-BE49-F238E27FC236}">
                <a16:creationId xmlns:a16="http://schemas.microsoft.com/office/drawing/2014/main" id="{DA5F9DA1-666E-AF43-8A41-4F4F63ACA8DB}"/>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258DB291-03E2-CF43-8875-99D1531A7173}"/>
              </a:ext>
            </a:extLst>
          </p:cNvPr>
          <p:cNvSpPr>
            <a:spLocks noGrp="1"/>
          </p:cNvSpPr>
          <p:nvPr>
            <p:ph type="sldNum" sz="quarter" idx="12"/>
          </p:nvPr>
        </p:nvSpPr>
        <p:spPr/>
        <p:txBody>
          <a:bodyPr/>
          <a:lstStyle/>
          <a:p>
            <a:fld id="{8EA5F14A-41E8-C64E-B293-1455C3176A26}" type="slidenum">
              <a:rPr lang="nb-NO" smtClean="0"/>
              <a:t>‹#›</a:t>
            </a:fld>
            <a:endParaRPr lang="nb-NO"/>
          </a:p>
        </p:txBody>
      </p:sp>
    </p:spTree>
    <p:extLst>
      <p:ext uri="{BB962C8B-B14F-4D97-AF65-F5344CB8AC3E}">
        <p14:creationId xmlns:p14="http://schemas.microsoft.com/office/powerpoint/2010/main" val="126527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4885B-2DE6-2F4C-B166-D2EEF8CA9C3D}"/>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019F573D-B180-4948-9EB7-12367514CF9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B9C9CDB1-57F4-E847-97A1-F74A99704178}"/>
              </a:ext>
            </a:extLst>
          </p:cNvPr>
          <p:cNvSpPr>
            <a:spLocks noGrp="1"/>
          </p:cNvSpPr>
          <p:nvPr>
            <p:ph type="dt" sz="half" idx="10"/>
          </p:nvPr>
        </p:nvSpPr>
        <p:spPr/>
        <p:txBody>
          <a:bodyPr/>
          <a:lstStyle/>
          <a:p>
            <a:fld id="{999E816B-E1C7-5B4C-B874-DAEE1E7F5C37}" type="datetimeFigureOut">
              <a:rPr lang="nb-NO" smtClean="0"/>
              <a:t>06.02.2025</a:t>
            </a:fld>
            <a:endParaRPr lang="nb-NO"/>
          </a:p>
        </p:txBody>
      </p:sp>
      <p:sp>
        <p:nvSpPr>
          <p:cNvPr id="5" name="Footer Placeholder 4">
            <a:extLst>
              <a:ext uri="{FF2B5EF4-FFF2-40B4-BE49-F238E27FC236}">
                <a16:creationId xmlns:a16="http://schemas.microsoft.com/office/drawing/2014/main" id="{C01D4797-10BA-DB46-B064-79837526AB46}"/>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DD8A1B08-088B-4645-B727-5AD5C51166E9}"/>
              </a:ext>
            </a:extLst>
          </p:cNvPr>
          <p:cNvSpPr>
            <a:spLocks noGrp="1"/>
          </p:cNvSpPr>
          <p:nvPr>
            <p:ph type="sldNum" sz="quarter" idx="12"/>
          </p:nvPr>
        </p:nvSpPr>
        <p:spPr/>
        <p:txBody>
          <a:bodyPr/>
          <a:lstStyle/>
          <a:p>
            <a:fld id="{8EA5F14A-41E8-C64E-B293-1455C3176A26}" type="slidenum">
              <a:rPr lang="nb-NO" smtClean="0"/>
              <a:t>‹#›</a:t>
            </a:fld>
            <a:endParaRPr lang="nb-NO"/>
          </a:p>
        </p:txBody>
      </p:sp>
    </p:spTree>
    <p:extLst>
      <p:ext uri="{BB962C8B-B14F-4D97-AF65-F5344CB8AC3E}">
        <p14:creationId xmlns:p14="http://schemas.microsoft.com/office/powerpoint/2010/main" val="3255526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EB7F67-3B32-8945-B7FE-EF907168E36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AAB01013-53CB-A944-AFE1-100DA5AF6FD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C70204AE-4C9E-2C46-BA2B-9B45D630B36F}"/>
              </a:ext>
            </a:extLst>
          </p:cNvPr>
          <p:cNvSpPr>
            <a:spLocks noGrp="1"/>
          </p:cNvSpPr>
          <p:nvPr>
            <p:ph type="dt" sz="half" idx="10"/>
          </p:nvPr>
        </p:nvSpPr>
        <p:spPr/>
        <p:txBody>
          <a:bodyPr/>
          <a:lstStyle/>
          <a:p>
            <a:fld id="{999E816B-E1C7-5B4C-B874-DAEE1E7F5C37}" type="datetimeFigureOut">
              <a:rPr lang="nb-NO" smtClean="0"/>
              <a:t>06.02.2025</a:t>
            </a:fld>
            <a:endParaRPr lang="nb-NO"/>
          </a:p>
        </p:txBody>
      </p:sp>
      <p:sp>
        <p:nvSpPr>
          <p:cNvPr id="5" name="Footer Placeholder 4">
            <a:extLst>
              <a:ext uri="{FF2B5EF4-FFF2-40B4-BE49-F238E27FC236}">
                <a16:creationId xmlns:a16="http://schemas.microsoft.com/office/drawing/2014/main" id="{573D8440-7E0B-D84F-B230-D274198612C2}"/>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64A9CEEB-AB41-5943-BF7F-CA7B682ADD91}"/>
              </a:ext>
            </a:extLst>
          </p:cNvPr>
          <p:cNvSpPr>
            <a:spLocks noGrp="1"/>
          </p:cNvSpPr>
          <p:nvPr>
            <p:ph type="sldNum" sz="quarter" idx="12"/>
          </p:nvPr>
        </p:nvSpPr>
        <p:spPr/>
        <p:txBody>
          <a:bodyPr/>
          <a:lstStyle/>
          <a:p>
            <a:fld id="{8EA5F14A-41E8-C64E-B293-1455C3176A26}" type="slidenum">
              <a:rPr lang="nb-NO" smtClean="0"/>
              <a:t>‹#›</a:t>
            </a:fld>
            <a:endParaRPr lang="nb-NO"/>
          </a:p>
        </p:txBody>
      </p:sp>
    </p:spTree>
    <p:extLst>
      <p:ext uri="{BB962C8B-B14F-4D97-AF65-F5344CB8AC3E}">
        <p14:creationId xmlns:p14="http://schemas.microsoft.com/office/powerpoint/2010/main" val="1013565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BA899-DB47-784C-B229-C5ADC1979537}"/>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9487D7FA-B3DC-9D44-A837-D0B5FD4D81C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1CC70510-3CDF-2144-84B5-D34E711AFDF4}"/>
              </a:ext>
            </a:extLst>
          </p:cNvPr>
          <p:cNvSpPr>
            <a:spLocks noGrp="1"/>
          </p:cNvSpPr>
          <p:nvPr>
            <p:ph type="dt" sz="half" idx="10"/>
          </p:nvPr>
        </p:nvSpPr>
        <p:spPr/>
        <p:txBody>
          <a:bodyPr/>
          <a:lstStyle/>
          <a:p>
            <a:fld id="{999E816B-E1C7-5B4C-B874-DAEE1E7F5C37}" type="datetimeFigureOut">
              <a:rPr lang="nb-NO" smtClean="0"/>
              <a:t>06.02.2025</a:t>
            </a:fld>
            <a:endParaRPr lang="nb-NO"/>
          </a:p>
        </p:txBody>
      </p:sp>
      <p:sp>
        <p:nvSpPr>
          <p:cNvPr id="5" name="Footer Placeholder 4">
            <a:extLst>
              <a:ext uri="{FF2B5EF4-FFF2-40B4-BE49-F238E27FC236}">
                <a16:creationId xmlns:a16="http://schemas.microsoft.com/office/drawing/2014/main" id="{5792151F-C15A-0843-B3CC-0BA6ADB4E59B}"/>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55927EB2-9D6F-2D4C-B3E7-09106295C257}"/>
              </a:ext>
            </a:extLst>
          </p:cNvPr>
          <p:cNvSpPr>
            <a:spLocks noGrp="1"/>
          </p:cNvSpPr>
          <p:nvPr>
            <p:ph type="sldNum" sz="quarter" idx="12"/>
          </p:nvPr>
        </p:nvSpPr>
        <p:spPr/>
        <p:txBody>
          <a:bodyPr/>
          <a:lstStyle/>
          <a:p>
            <a:fld id="{8EA5F14A-41E8-C64E-B293-1455C3176A26}" type="slidenum">
              <a:rPr lang="nb-NO" smtClean="0"/>
              <a:t>‹#›</a:t>
            </a:fld>
            <a:endParaRPr lang="nb-NO"/>
          </a:p>
        </p:txBody>
      </p:sp>
    </p:spTree>
    <p:extLst>
      <p:ext uri="{BB962C8B-B14F-4D97-AF65-F5344CB8AC3E}">
        <p14:creationId xmlns:p14="http://schemas.microsoft.com/office/powerpoint/2010/main" val="1261008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F3BD4-D69F-844D-A913-AACA08B29E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8FC6D832-A5F7-DB4F-8258-B82D73402D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5CD13BA-2278-B040-B616-FCC0A31AAC12}"/>
              </a:ext>
            </a:extLst>
          </p:cNvPr>
          <p:cNvSpPr>
            <a:spLocks noGrp="1"/>
          </p:cNvSpPr>
          <p:nvPr>
            <p:ph type="dt" sz="half" idx="10"/>
          </p:nvPr>
        </p:nvSpPr>
        <p:spPr/>
        <p:txBody>
          <a:bodyPr/>
          <a:lstStyle/>
          <a:p>
            <a:fld id="{999E816B-E1C7-5B4C-B874-DAEE1E7F5C37}" type="datetimeFigureOut">
              <a:rPr lang="nb-NO" smtClean="0"/>
              <a:t>06.02.2025</a:t>
            </a:fld>
            <a:endParaRPr lang="nb-NO"/>
          </a:p>
        </p:txBody>
      </p:sp>
      <p:sp>
        <p:nvSpPr>
          <p:cNvPr id="5" name="Footer Placeholder 4">
            <a:extLst>
              <a:ext uri="{FF2B5EF4-FFF2-40B4-BE49-F238E27FC236}">
                <a16:creationId xmlns:a16="http://schemas.microsoft.com/office/drawing/2014/main" id="{19086418-A534-914C-B030-48A5248DE84D}"/>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84A9E23C-00AB-E845-A833-B464CC27104D}"/>
              </a:ext>
            </a:extLst>
          </p:cNvPr>
          <p:cNvSpPr>
            <a:spLocks noGrp="1"/>
          </p:cNvSpPr>
          <p:nvPr>
            <p:ph type="sldNum" sz="quarter" idx="12"/>
          </p:nvPr>
        </p:nvSpPr>
        <p:spPr/>
        <p:txBody>
          <a:bodyPr/>
          <a:lstStyle/>
          <a:p>
            <a:fld id="{8EA5F14A-41E8-C64E-B293-1455C3176A26}" type="slidenum">
              <a:rPr lang="nb-NO" smtClean="0"/>
              <a:t>‹#›</a:t>
            </a:fld>
            <a:endParaRPr lang="nb-NO"/>
          </a:p>
        </p:txBody>
      </p:sp>
    </p:spTree>
    <p:extLst>
      <p:ext uri="{BB962C8B-B14F-4D97-AF65-F5344CB8AC3E}">
        <p14:creationId xmlns:p14="http://schemas.microsoft.com/office/powerpoint/2010/main" val="2544078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AF1F0-D72E-9943-A04A-5B8AF89D26A1}"/>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9369D1E4-291B-554D-8BA2-801E400C055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2402373C-E100-A44C-9A24-4EEA4806B89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8E2B8475-4307-234A-8F0D-AC5537D71BF4}"/>
              </a:ext>
            </a:extLst>
          </p:cNvPr>
          <p:cNvSpPr>
            <a:spLocks noGrp="1"/>
          </p:cNvSpPr>
          <p:nvPr>
            <p:ph type="dt" sz="half" idx="10"/>
          </p:nvPr>
        </p:nvSpPr>
        <p:spPr/>
        <p:txBody>
          <a:bodyPr/>
          <a:lstStyle/>
          <a:p>
            <a:fld id="{999E816B-E1C7-5B4C-B874-DAEE1E7F5C37}" type="datetimeFigureOut">
              <a:rPr lang="nb-NO" smtClean="0"/>
              <a:t>06.02.2025</a:t>
            </a:fld>
            <a:endParaRPr lang="nb-NO"/>
          </a:p>
        </p:txBody>
      </p:sp>
      <p:sp>
        <p:nvSpPr>
          <p:cNvPr id="6" name="Footer Placeholder 5">
            <a:extLst>
              <a:ext uri="{FF2B5EF4-FFF2-40B4-BE49-F238E27FC236}">
                <a16:creationId xmlns:a16="http://schemas.microsoft.com/office/drawing/2014/main" id="{C996BD1E-204C-5F44-BF48-5F711A142DC3}"/>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22A1C429-85EC-144A-819D-0A8BD356F613}"/>
              </a:ext>
            </a:extLst>
          </p:cNvPr>
          <p:cNvSpPr>
            <a:spLocks noGrp="1"/>
          </p:cNvSpPr>
          <p:nvPr>
            <p:ph type="sldNum" sz="quarter" idx="12"/>
          </p:nvPr>
        </p:nvSpPr>
        <p:spPr/>
        <p:txBody>
          <a:bodyPr/>
          <a:lstStyle/>
          <a:p>
            <a:fld id="{8EA5F14A-41E8-C64E-B293-1455C3176A26}" type="slidenum">
              <a:rPr lang="nb-NO" smtClean="0"/>
              <a:t>‹#›</a:t>
            </a:fld>
            <a:endParaRPr lang="nb-NO"/>
          </a:p>
        </p:txBody>
      </p:sp>
    </p:spTree>
    <p:extLst>
      <p:ext uri="{BB962C8B-B14F-4D97-AF65-F5344CB8AC3E}">
        <p14:creationId xmlns:p14="http://schemas.microsoft.com/office/powerpoint/2010/main" val="2162365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F1B4C-DFA5-D94D-BE49-4B3A95B311DC}"/>
              </a:ext>
            </a:extLst>
          </p:cNvPr>
          <p:cNvSpPr>
            <a:spLocks noGrp="1"/>
          </p:cNvSpPr>
          <p:nvPr>
            <p:ph type="title"/>
          </p:nvPr>
        </p:nvSpPr>
        <p:spPr>
          <a:xfrm>
            <a:off x="839788" y="365125"/>
            <a:ext cx="10515600" cy="1325563"/>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A7DC9D48-74AA-3B45-93D9-2602652F67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22B9E24-7408-7740-A200-2C25BF605B5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4649161D-F0D6-6E40-9DE7-40762FC528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267AAE0-E540-A945-BCB5-39095E28C10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01F2F20F-345C-3041-8C73-43B337E71112}"/>
              </a:ext>
            </a:extLst>
          </p:cNvPr>
          <p:cNvSpPr>
            <a:spLocks noGrp="1"/>
          </p:cNvSpPr>
          <p:nvPr>
            <p:ph type="dt" sz="half" idx="10"/>
          </p:nvPr>
        </p:nvSpPr>
        <p:spPr/>
        <p:txBody>
          <a:bodyPr/>
          <a:lstStyle/>
          <a:p>
            <a:fld id="{999E816B-E1C7-5B4C-B874-DAEE1E7F5C37}" type="datetimeFigureOut">
              <a:rPr lang="nb-NO" smtClean="0"/>
              <a:t>06.02.2025</a:t>
            </a:fld>
            <a:endParaRPr lang="nb-NO"/>
          </a:p>
        </p:txBody>
      </p:sp>
      <p:sp>
        <p:nvSpPr>
          <p:cNvPr id="8" name="Footer Placeholder 7">
            <a:extLst>
              <a:ext uri="{FF2B5EF4-FFF2-40B4-BE49-F238E27FC236}">
                <a16:creationId xmlns:a16="http://schemas.microsoft.com/office/drawing/2014/main" id="{56DCC39F-722F-7B43-80B0-9CAEFE2C0722}"/>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306351E5-0890-CF42-8502-B38BE3419CC0}"/>
              </a:ext>
            </a:extLst>
          </p:cNvPr>
          <p:cNvSpPr>
            <a:spLocks noGrp="1"/>
          </p:cNvSpPr>
          <p:nvPr>
            <p:ph type="sldNum" sz="quarter" idx="12"/>
          </p:nvPr>
        </p:nvSpPr>
        <p:spPr/>
        <p:txBody>
          <a:bodyPr/>
          <a:lstStyle/>
          <a:p>
            <a:fld id="{8EA5F14A-41E8-C64E-B293-1455C3176A26}" type="slidenum">
              <a:rPr lang="nb-NO" smtClean="0"/>
              <a:t>‹#›</a:t>
            </a:fld>
            <a:endParaRPr lang="nb-NO"/>
          </a:p>
        </p:txBody>
      </p:sp>
    </p:spTree>
    <p:extLst>
      <p:ext uri="{BB962C8B-B14F-4D97-AF65-F5344CB8AC3E}">
        <p14:creationId xmlns:p14="http://schemas.microsoft.com/office/powerpoint/2010/main" val="536950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61888-61EC-C540-A977-FEF36F97341C}"/>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4EC04C6D-657B-8A49-9F69-15B3A4AE6E59}"/>
              </a:ext>
            </a:extLst>
          </p:cNvPr>
          <p:cNvSpPr>
            <a:spLocks noGrp="1"/>
          </p:cNvSpPr>
          <p:nvPr>
            <p:ph type="dt" sz="half" idx="10"/>
          </p:nvPr>
        </p:nvSpPr>
        <p:spPr/>
        <p:txBody>
          <a:bodyPr/>
          <a:lstStyle/>
          <a:p>
            <a:fld id="{999E816B-E1C7-5B4C-B874-DAEE1E7F5C37}" type="datetimeFigureOut">
              <a:rPr lang="nb-NO" smtClean="0"/>
              <a:t>06.02.2025</a:t>
            </a:fld>
            <a:endParaRPr lang="nb-NO"/>
          </a:p>
        </p:txBody>
      </p:sp>
      <p:sp>
        <p:nvSpPr>
          <p:cNvPr id="4" name="Footer Placeholder 3">
            <a:extLst>
              <a:ext uri="{FF2B5EF4-FFF2-40B4-BE49-F238E27FC236}">
                <a16:creationId xmlns:a16="http://schemas.microsoft.com/office/drawing/2014/main" id="{E32EAB6B-91EE-F04D-A9E8-F55102262C6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8027BC3F-EC85-A544-B8B1-13DD7714D3B6}"/>
              </a:ext>
            </a:extLst>
          </p:cNvPr>
          <p:cNvSpPr>
            <a:spLocks noGrp="1"/>
          </p:cNvSpPr>
          <p:nvPr>
            <p:ph type="sldNum" sz="quarter" idx="12"/>
          </p:nvPr>
        </p:nvSpPr>
        <p:spPr/>
        <p:txBody>
          <a:bodyPr/>
          <a:lstStyle/>
          <a:p>
            <a:fld id="{8EA5F14A-41E8-C64E-B293-1455C3176A26}" type="slidenum">
              <a:rPr lang="nb-NO" smtClean="0"/>
              <a:t>‹#›</a:t>
            </a:fld>
            <a:endParaRPr lang="nb-NO"/>
          </a:p>
        </p:txBody>
      </p:sp>
    </p:spTree>
    <p:extLst>
      <p:ext uri="{BB962C8B-B14F-4D97-AF65-F5344CB8AC3E}">
        <p14:creationId xmlns:p14="http://schemas.microsoft.com/office/powerpoint/2010/main" val="1111973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FD4E7A-6136-FC48-8D11-41FE0A5F8250}"/>
              </a:ext>
            </a:extLst>
          </p:cNvPr>
          <p:cNvSpPr>
            <a:spLocks noGrp="1"/>
          </p:cNvSpPr>
          <p:nvPr>
            <p:ph type="dt" sz="half" idx="10"/>
          </p:nvPr>
        </p:nvSpPr>
        <p:spPr/>
        <p:txBody>
          <a:bodyPr/>
          <a:lstStyle/>
          <a:p>
            <a:fld id="{999E816B-E1C7-5B4C-B874-DAEE1E7F5C37}" type="datetimeFigureOut">
              <a:rPr lang="nb-NO" smtClean="0"/>
              <a:t>06.02.2025</a:t>
            </a:fld>
            <a:endParaRPr lang="nb-NO"/>
          </a:p>
        </p:txBody>
      </p:sp>
      <p:sp>
        <p:nvSpPr>
          <p:cNvPr id="3" name="Footer Placeholder 2">
            <a:extLst>
              <a:ext uri="{FF2B5EF4-FFF2-40B4-BE49-F238E27FC236}">
                <a16:creationId xmlns:a16="http://schemas.microsoft.com/office/drawing/2014/main" id="{D204405B-83AB-5F46-9FD1-FEBFE111E2D4}"/>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D43DECB7-AABC-D641-8F24-A69ADA7C5B22}"/>
              </a:ext>
            </a:extLst>
          </p:cNvPr>
          <p:cNvSpPr>
            <a:spLocks noGrp="1"/>
          </p:cNvSpPr>
          <p:nvPr>
            <p:ph type="sldNum" sz="quarter" idx="12"/>
          </p:nvPr>
        </p:nvSpPr>
        <p:spPr/>
        <p:txBody>
          <a:bodyPr/>
          <a:lstStyle/>
          <a:p>
            <a:fld id="{8EA5F14A-41E8-C64E-B293-1455C3176A26}" type="slidenum">
              <a:rPr lang="nb-NO" smtClean="0"/>
              <a:t>‹#›</a:t>
            </a:fld>
            <a:endParaRPr lang="nb-NO"/>
          </a:p>
        </p:txBody>
      </p:sp>
    </p:spTree>
    <p:extLst>
      <p:ext uri="{BB962C8B-B14F-4D97-AF65-F5344CB8AC3E}">
        <p14:creationId xmlns:p14="http://schemas.microsoft.com/office/powerpoint/2010/main" val="248794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06158-D826-6E49-A4B6-A82453B785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FC149E7C-2D9E-CA41-A1AE-F5799C04BF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39FD81E7-80FC-1340-8466-50597D1322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557589-FE6F-2441-B2B5-60739C0B251B}"/>
              </a:ext>
            </a:extLst>
          </p:cNvPr>
          <p:cNvSpPr>
            <a:spLocks noGrp="1"/>
          </p:cNvSpPr>
          <p:nvPr>
            <p:ph type="dt" sz="half" idx="10"/>
          </p:nvPr>
        </p:nvSpPr>
        <p:spPr/>
        <p:txBody>
          <a:bodyPr/>
          <a:lstStyle/>
          <a:p>
            <a:fld id="{999E816B-E1C7-5B4C-B874-DAEE1E7F5C37}" type="datetimeFigureOut">
              <a:rPr lang="nb-NO" smtClean="0"/>
              <a:t>06.02.2025</a:t>
            </a:fld>
            <a:endParaRPr lang="nb-NO"/>
          </a:p>
        </p:txBody>
      </p:sp>
      <p:sp>
        <p:nvSpPr>
          <p:cNvPr id="6" name="Footer Placeholder 5">
            <a:extLst>
              <a:ext uri="{FF2B5EF4-FFF2-40B4-BE49-F238E27FC236}">
                <a16:creationId xmlns:a16="http://schemas.microsoft.com/office/drawing/2014/main" id="{8B969338-1368-1747-92FE-F37882D1891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5C19EB49-7AE3-594A-8D83-87CE33936198}"/>
              </a:ext>
            </a:extLst>
          </p:cNvPr>
          <p:cNvSpPr>
            <a:spLocks noGrp="1"/>
          </p:cNvSpPr>
          <p:nvPr>
            <p:ph type="sldNum" sz="quarter" idx="12"/>
          </p:nvPr>
        </p:nvSpPr>
        <p:spPr/>
        <p:txBody>
          <a:bodyPr/>
          <a:lstStyle/>
          <a:p>
            <a:fld id="{8EA5F14A-41E8-C64E-B293-1455C3176A26}" type="slidenum">
              <a:rPr lang="nb-NO" smtClean="0"/>
              <a:t>‹#›</a:t>
            </a:fld>
            <a:endParaRPr lang="nb-NO"/>
          </a:p>
        </p:txBody>
      </p:sp>
    </p:spTree>
    <p:extLst>
      <p:ext uri="{BB962C8B-B14F-4D97-AF65-F5344CB8AC3E}">
        <p14:creationId xmlns:p14="http://schemas.microsoft.com/office/powerpoint/2010/main" val="3129084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750F-DD68-B043-B547-5A75534BB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8539FA0F-991B-F145-B57F-3E13A4AE20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a:extLst>
              <a:ext uri="{FF2B5EF4-FFF2-40B4-BE49-F238E27FC236}">
                <a16:creationId xmlns:a16="http://schemas.microsoft.com/office/drawing/2014/main" id="{96384E27-75D4-B241-9409-C7526A0131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929112-93F5-8B45-BA8E-3361A55297E0}"/>
              </a:ext>
            </a:extLst>
          </p:cNvPr>
          <p:cNvSpPr>
            <a:spLocks noGrp="1"/>
          </p:cNvSpPr>
          <p:nvPr>
            <p:ph type="dt" sz="half" idx="10"/>
          </p:nvPr>
        </p:nvSpPr>
        <p:spPr/>
        <p:txBody>
          <a:bodyPr/>
          <a:lstStyle/>
          <a:p>
            <a:fld id="{999E816B-E1C7-5B4C-B874-DAEE1E7F5C37}" type="datetimeFigureOut">
              <a:rPr lang="nb-NO" smtClean="0"/>
              <a:t>06.02.2025</a:t>
            </a:fld>
            <a:endParaRPr lang="nb-NO"/>
          </a:p>
        </p:txBody>
      </p:sp>
      <p:sp>
        <p:nvSpPr>
          <p:cNvPr id="6" name="Footer Placeholder 5">
            <a:extLst>
              <a:ext uri="{FF2B5EF4-FFF2-40B4-BE49-F238E27FC236}">
                <a16:creationId xmlns:a16="http://schemas.microsoft.com/office/drawing/2014/main" id="{03DD0010-50A7-744F-8E80-D388EBB29DB5}"/>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FCE937A2-00F3-1E4E-BC76-803F40375C22}"/>
              </a:ext>
            </a:extLst>
          </p:cNvPr>
          <p:cNvSpPr>
            <a:spLocks noGrp="1"/>
          </p:cNvSpPr>
          <p:nvPr>
            <p:ph type="sldNum" sz="quarter" idx="12"/>
          </p:nvPr>
        </p:nvSpPr>
        <p:spPr/>
        <p:txBody>
          <a:bodyPr/>
          <a:lstStyle/>
          <a:p>
            <a:fld id="{8EA5F14A-41E8-C64E-B293-1455C3176A26}" type="slidenum">
              <a:rPr lang="nb-NO" smtClean="0"/>
              <a:t>‹#›</a:t>
            </a:fld>
            <a:endParaRPr lang="nb-NO"/>
          </a:p>
        </p:txBody>
      </p:sp>
    </p:spTree>
    <p:extLst>
      <p:ext uri="{BB962C8B-B14F-4D97-AF65-F5344CB8AC3E}">
        <p14:creationId xmlns:p14="http://schemas.microsoft.com/office/powerpoint/2010/main" val="911087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55745D-D8D7-0F49-AB3B-EF5DAACA18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174593EE-A93E-7240-87E7-9F6112EE41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3BA3B646-5AA3-FE45-A9F5-A9C55192B4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E816B-E1C7-5B4C-B874-DAEE1E7F5C37}" type="datetimeFigureOut">
              <a:rPr lang="nb-NO" smtClean="0"/>
              <a:t>06.02.2025</a:t>
            </a:fld>
            <a:endParaRPr lang="nb-NO"/>
          </a:p>
        </p:txBody>
      </p:sp>
      <p:sp>
        <p:nvSpPr>
          <p:cNvPr id="5" name="Footer Placeholder 4">
            <a:extLst>
              <a:ext uri="{FF2B5EF4-FFF2-40B4-BE49-F238E27FC236}">
                <a16:creationId xmlns:a16="http://schemas.microsoft.com/office/drawing/2014/main" id="{3D349BB6-7671-A148-B155-F2F1B21FCA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1A0CA5F1-EEDF-9B49-BC9A-F42E8D81A4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5F14A-41E8-C64E-B293-1455C3176A26}" type="slidenum">
              <a:rPr lang="nb-NO" smtClean="0"/>
              <a:t>‹#›</a:t>
            </a:fld>
            <a:endParaRPr lang="nb-NO"/>
          </a:p>
        </p:txBody>
      </p:sp>
    </p:spTree>
    <p:extLst>
      <p:ext uri="{BB962C8B-B14F-4D97-AF65-F5344CB8AC3E}">
        <p14:creationId xmlns:p14="http://schemas.microsoft.com/office/powerpoint/2010/main" val="214183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plastic bag on a rocky area&#10;&#10;Description automatically generated">
            <a:extLst>
              <a:ext uri="{FF2B5EF4-FFF2-40B4-BE49-F238E27FC236}">
                <a16:creationId xmlns:a16="http://schemas.microsoft.com/office/drawing/2014/main" id="{98E73A8E-8029-F435-1BA1-528ECF65C191}"/>
              </a:ext>
            </a:extLst>
          </p:cNvPr>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2453654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65F281-7393-C74A-9433-C738AEDC46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15201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2C3080-E0CA-C54A-B394-4E92A773FC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0441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8575E7-6E2F-9749-AE02-BD3E127998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12033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le of garbage on a beach&#10;&#10;Description automatically generated with medium confidence">
            <a:extLst>
              <a:ext uri="{FF2B5EF4-FFF2-40B4-BE49-F238E27FC236}">
                <a16:creationId xmlns:a16="http://schemas.microsoft.com/office/drawing/2014/main" id="{F1F2E1E9-21CE-E21B-2B56-B04CD34DB4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34925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9DA6964D-2E0E-E65C-A8EA-D2111CEBAB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194F39C-76B6-C04F-8A59-F62F2C426417}"/>
              </a:ext>
            </a:extLst>
          </p:cNvPr>
          <p:cNvPicPr>
            <a:picLocks noChangeAspect="1"/>
          </p:cNvPicPr>
          <p:nvPr/>
        </p:nvPicPr>
        <p:blipFill>
          <a:blip r:embed="rId4"/>
          <a:stretch>
            <a:fillRect/>
          </a:stretch>
        </p:blipFill>
        <p:spPr>
          <a:xfrm>
            <a:off x="4871358" y="65312"/>
            <a:ext cx="6858000" cy="6858000"/>
          </a:xfrm>
          <a:prstGeom prst="rect">
            <a:avLst/>
          </a:prstGeom>
        </p:spPr>
      </p:pic>
    </p:spTree>
    <p:extLst>
      <p:ext uri="{BB962C8B-B14F-4D97-AF65-F5344CB8AC3E}">
        <p14:creationId xmlns:p14="http://schemas.microsoft.com/office/powerpoint/2010/main" val="430339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marine litter&#10;&#10;Description automatically generated with low confidence">
            <a:extLst>
              <a:ext uri="{FF2B5EF4-FFF2-40B4-BE49-F238E27FC236}">
                <a16:creationId xmlns:a16="http://schemas.microsoft.com/office/drawing/2014/main" id="{7F013D89-EEAE-8EF8-3FD2-0A8BFF9D5B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14583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wimming, screenshot, water&#10;&#10;Description automatically generated">
            <a:extLst>
              <a:ext uri="{FF2B5EF4-FFF2-40B4-BE49-F238E27FC236}">
                <a16:creationId xmlns:a16="http://schemas.microsoft.com/office/drawing/2014/main" id="{EB85C058-0928-4100-48DA-B9E495471E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7144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AE70A5-AB49-95A2-840A-B6CDE126DCD2}"/>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664524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map, screenshot&#10;&#10;Description automatically generated">
            <a:extLst>
              <a:ext uri="{FF2B5EF4-FFF2-40B4-BE49-F238E27FC236}">
                <a16:creationId xmlns:a16="http://schemas.microsoft.com/office/drawing/2014/main" id="{8DC1C819-1B18-5114-3CB4-071251ED74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8607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creenshot, water, shore&#10;&#10;Description automatically generated">
            <a:extLst>
              <a:ext uri="{FF2B5EF4-FFF2-40B4-BE49-F238E27FC236}">
                <a16:creationId xmlns:a16="http://schemas.microsoft.com/office/drawing/2014/main" id="{E9F000A7-203F-BEBB-C615-B5057AE133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96134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lothing, person, cartoon&#10;&#10;Description automatically generated">
            <a:extLst>
              <a:ext uri="{FF2B5EF4-FFF2-40B4-BE49-F238E27FC236}">
                <a16:creationId xmlns:a16="http://schemas.microsoft.com/office/drawing/2014/main" id="{E0C780C1-BF37-2F04-A6DD-EC610639CD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4B9C0F3-0C2D-1B34-0246-543DCB5F3CAE}"/>
              </a:ext>
            </a:extLst>
          </p:cNvPr>
          <p:cNvSpPr txBox="1"/>
          <p:nvPr/>
        </p:nvSpPr>
        <p:spPr>
          <a:xfrm>
            <a:off x="4397432" y="2091234"/>
            <a:ext cx="3175463" cy="3344505"/>
          </a:xfrm>
          <a:prstGeom prst="rect">
            <a:avLst/>
          </a:prstGeom>
          <a:noFill/>
        </p:spPr>
        <p:txBody>
          <a:bodyPr wrap="square" rtlCol="0">
            <a:spAutoFit/>
          </a:bodyPr>
          <a:lstStyle/>
          <a:p>
            <a:r>
              <a:rPr lang="en-US" sz="1300" b="1" dirty="0">
                <a:solidFill>
                  <a:srgbClr val="2D4553"/>
                </a:solidFill>
                <a:latin typeface="BentonSans"/>
              </a:rPr>
              <a:t>1. Marine litter worldwide</a:t>
            </a:r>
          </a:p>
          <a:p>
            <a:pPr marL="285750" indent="-285750">
              <a:buFont typeface="Arial" panose="020B0604020202020204" pitchFamily="34" charset="0"/>
              <a:buChar char="•"/>
            </a:pPr>
            <a:r>
              <a:rPr lang="en-US" sz="1300" dirty="0">
                <a:solidFill>
                  <a:srgbClr val="2D4553"/>
                </a:solidFill>
                <a:latin typeface="BentonSans"/>
              </a:rPr>
              <a:t>Sources, pathways and sinks</a:t>
            </a:r>
          </a:p>
          <a:p>
            <a:pPr marL="285750" indent="-285750">
              <a:buFont typeface="Arial" panose="020B0604020202020204" pitchFamily="34" charset="0"/>
              <a:buChar char="•"/>
            </a:pPr>
            <a:r>
              <a:rPr lang="en-US" sz="1300" dirty="0">
                <a:solidFill>
                  <a:srgbClr val="2D4553"/>
                </a:solidFill>
                <a:latin typeface="BentonSans"/>
              </a:rPr>
              <a:t>Wildlife interactions</a:t>
            </a:r>
          </a:p>
          <a:p>
            <a:pPr>
              <a:spcBef>
                <a:spcPts val="400"/>
              </a:spcBef>
            </a:pPr>
            <a:r>
              <a:rPr lang="en-US" sz="1300" b="1" dirty="0">
                <a:solidFill>
                  <a:srgbClr val="2D4553"/>
                </a:solidFill>
                <a:latin typeface="BentonSans"/>
              </a:rPr>
              <a:t>2. Marine litter in the Arctic</a:t>
            </a:r>
          </a:p>
          <a:p>
            <a:pPr marL="285750" indent="-285750">
              <a:buFont typeface="Arial" panose="020B0604020202020204" pitchFamily="34" charset="0"/>
              <a:buChar char="•"/>
            </a:pPr>
            <a:r>
              <a:rPr lang="en-US" sz="1300" dirty="0">
                <a:solidFill>
                  <a:srgbClr val="2D4553"/>
                </a:solidFill>
                <a:latin typeface="BentonSans"/>
              </a:rPr>
              <a:t>Origins, pathways and amounts:</a:t>
            </a:r>
          </a:p>
          <a:p>
            <a:pPr marL="742950" lvl="1" indent="-285750">
              <a:buFont typeface="Arial" panose="020B0604020202020204" pitchFamily="34" charset="0"/>
              <a:buChar char="•"/>
            </a:pPr>
            <a:r>
              <a:rPr lang="en-US" sz="1300" dirty="0">
                <a:solidFill>
                  <a:srgbClr val="2D4553"/>
                </a:solidFill>
                <a:latin typeface="BentonSans"/>
              </a:rPr>
              <a:t>Sea surface</a:t>
            </a:r>
          </a:p>
          <a:p>
            <a:pPr marL="742950" lvl="1" indent="-285750">
              <a:buFont typeface="Arial" panose="020B0604020202020204" pitchFamily="34" charset="0"/>
              <a:buChar char="•"/>
            </a:pPr>
            <a:r>
              <a:rPr lang="en-US" sz="1300" dirty="0">
                <a:solidFill>
                  <a:srgbClr val="2D4553"/>
                </a:solidFill>
                <a:latin typeface="BentonSans"/>
              </a:rPr>
              <a:t>Sea ice and snow</a:t>
            </a:r>
          </a:p>
          <a:p>
            <a:pPr marL="742950" lvl="1" indent="-285750">
              <a:buFont typeface="Arial" panose="020B0604020202020204" pitchFamily="34" charset="0"/>
              <a:buChar char="•"/>
            </a:pPr>
            <a:r>
              <a:rPr lang="en-US" sz="1300" dirty="0">
                <a:solidFill>
                  <a:srgbClr val="2D4553"/>
                </a:solidFill>
                <a:latin typeface="BentonSans"/>
              </a:rPr>
              <a:t>Deep sea</a:t>
            </a:r>
          </a:p>
          <a:p>
            <a:pPr marL="742950" lvl="1" indent="-285750">
              <a:buFont typeface="Arial" panose="020B0604020202020204" pitchFamily="34" charset="0"/>
              <a:buChar char="•"/>
            </a:pPr>
            <a:r>
              <a:rPr lang="en-US" sz="1300" dirty="0">
                <a:solidFill>
                  <a:srgbClr val="2D4553"/>
                </a:solidFill>
                <a:latin typeface="BentonSans"/>
              </a:rPr>
              <a:t>Beaches</a:t>
            </a:r>
          </a:p>
          <a:p>
            <a:pPr marL="285750" indent="-285750">
              <a:buFont typeface="Arial" panose="020B0604020202020204" pitchFamily="34" charset="0"/>
              <a:buChar char="•"/>
            </a:pPr>
            <a:r>
              <a:rPr lang="en-US" sz="1300" dirty="0">
                <a:solidFill>
                  <a:srgbClr val="2D4553"/>
                </a:solidFill>
                <a:latin typeface="BentonSans"/>
              </a:rPr>
              <a:t>Impact on arctic wildlife</a:t>
            </a:r>
          </a:p>
          <a:p>
            <a:pPr marL="285750" indent="-285750">
              <a:buFont typeface="Arial" panose="020B0604020202020204" pitchFamily="34" charset="0"/>
              <a:buChar char="•"/>
            </a:pPr>
            <a:r>
              <a:rPr lang="en-US" sz="1300" dirty="0">
                <a:solidFill>
                  <a:srgbClr val="2D4553"/>
                </a:solidFill>
                <a:latin typeface="BentonSans"/>
              </a:rPr>
              <a:t>Regional information:</a:t>
            </a:r>
          </a:p>
          <a:p>
            <a:pPr marL="742950" lvl="1" indent="-285750">
              <a:buFont typeface="Arial" panose="020B0604020202020204" pitchFamily="34" charset="0"/>
              <a:buChar char="•"/>
            </a:pPr>
            <a:r>
              <a:rPr lang="en-US" sz="1300" dirty="0">
                <a:solidFill>
                  <a:srgbClr val="2D4553"/>
                </a:solidFill>
                <a:latin typeface="BentonSans"/>
              </a:rPr>
              <a:t>Svalbard</a:t>
            </a:r>
          </a:p>
          <a:p>
            <a:pPr marL="742950" lvl="1" indent="-285750">
              <a:buFont typeface="Arial" panose="020B0604020202020204" pitchFamily="34" charset="0"/>
              <a:buChar char="•"/>
            </a:pPr>
            <a:r>
              <a:rPr lang="en-US" sz="1300" dirty="0">
                <a:solidFill>
                  <a:srgbClr val="2D4553"/>
                </a:solidFill>
                <a:latin typeface="BentonSans"/>
              </a:rPr>
              <a:t>Greenland</a:t>
            </a:r>
          </a:p>
          <a:p>
            <a:pPr marL="742950" lvl="1" indent="-285750">
              <a:buFont typeface="Arial" panose="020B0604020202020204" pitchFamily="34" charset="0"/>
              <a:buChar char="•"/>
            </a:pPr>
            <a:r>
              <a:rPr lang="en-US" sz="1300" dirty="0">
                <a:solidFill>
                  <a:srgbClr val="2D4553"/>
                </a:solidFill>
                <a:latin typeface="BentonSans"/>
              </a:rPr>
              <a:t>Canadian Arctic </a:t>
            </a:r>
          </a:p>
          <a:p>
            <a:pPr marL="742950" lvl="1" indent="-285750">
              <a:buFont typeface="Arial" panose="020B0604020202020204" pitchFamily="34" charset="0"/>
              <a:buChar char="•"/>
            </a:pPr>
            <a:r>
              <a:rPr lang="en-US" sz="1300" dirty="0">
                <a:solidFill>
                  <a:srgbClr val="2D4553"/>
                </a:solidFill>
                <a:latin typeface="BentonSans"/>
              </a:rPr>
              <a:t>Iceland </a:t>
            </a:r>
          </a:p>
          <a:p>
            <a:pPr marL="285750" indent="-285750">
              <a:buFont typeface="Arial" panose="020B0604020202020204" pitchFamily="34" charset="0"/>
              <a:buChar char="•"/>
            </a:pPr>
            <a:r>
              <a:rPr lang="en-US" sz="1300" dirty="0">
                <a:solidFill>
                  <a:srgbClr val="2D4553"/>
                </a:solidFill>
                <a:latin typeface="BentonSans"/>
              </a:rPr>
              <a:t>Ongoing efforts and how you can help</a:t>
            </a:r>
            <a:endParaRPr lang="en-NO" sz="1300" dirty="0">
              <a:solidFill>
                <a:srgbClr val="6B6B6B"/>
              </a:solidFill>
            </a:endParaRPr>
          </a:p>
        </p:txBody>
      </p:sp>
    </p:spTree>
    <p:extLst>
      <p:ext uri="{BB962C8B-B14F-4D97-AF65-F5344CB8AC3E}">
        <p14:creationId xmlns:p14="http://schemas.microsoft.com/office/powerpoint/2010/main" val="1998093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mountain, outdoor, landscape&#10;&#10;Description automatically generated">
            <a:extLst>
              <a:ext uri="{FF2B5EF4-FFF2-40B4-BE49-F238E27FC236}">
                <a16:creationId xmlns:a16="http://schemas.microsoft.com/office/drawing/2014/main" id="{31889D90-123A-0A98-406E-887939BD35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99758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creenshot, text&#10;&#10;Description automatically generated">
            <a:extLst>
              <a:ext uri="{FF2B5EF4-FFF2-40B4-BE49-F238E27FC236}">
                <a16:creationId xmlns:a16="http://schemas.microsoft.com/office/drawing/2014/main" id="{975E176B-971C-3AE9-8C26-377510D070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84705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crap, rock&#10;&#10;Description automatically generated">
            <a:extLst>
              <a:ext uri="{FF2B5EF4-FFF2-40B4-BE49-F238E27FC236}">
                <a16:creationId xmlns:a16="http://schemas.microsoft.com/office/drawing/2014/main" id="{21110C02-FD48-4212-446C-811CA48FA9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4692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creenshot&#10;&#10;Description automatically generated">
            <a:extLst>
              <a:ext uri="{FF2B5EF4-FFF2-40B4-BE49-F238E27FC236}">
                <a16:creationId xmlns:a16="http://schemas.microsoft.com/office/drawing/2014/main" id="{7B715D8E-D48C-64D4-326B-98C9541ABC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22559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square with red text&#10;&#10;Description automatically generated with low confidence">
            <a:extLst>
              <a:ext uri="{FF2B5EF4-FFF2-40B4-BE49-F238E27FC236}">
                <a16:creationId xmlns:a16="http://schemas.microsoft.com/office/drawing/2014/main" id="{794F9872-DF59-805F-EF74-8848EDB964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85528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creenshot, design&#10;&#10;Description automatically generated">
            <a:extLst>
              <a:ext uri="{FF2B5EF4-FFF2-40B4-BE49-F238E27FC236}">
                <a16:creationId xmlns:a16="http://schemas.microsoft.com/office/drawing/2014/main" id="{C39B8484-7942-FF89-6BFA-C581FF8E37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68743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creenshot, font, symbol&#10;&#10;Description automatically generated">
            <a:extLst>
              <a:ext uri="{FF2B5EF4-FFF2-40B4-BE49-F238E27FC236}">
                <a16:creationId xmlns:a16="http://schemas.microsoft.com/office/drawing/2014/main" id="{A6533B13-9C6A-CB73-1786-6F02EE19E3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21306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creenshot, font, logo&#10;&#10;Description automatically generated">
            <a:extLst>
              <a:ext uri="{FF2B5EF4-FFF2-40B4-BE49-F238E27FC236}">
                <a16:creationId xmlns:a16="http://schemas.microsoft.com/office/drawing/2014/main" id="{68A7F2A4-DD08-5497-8F69-45389DFB2D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1927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 screenshot&#10;&#10;Description automatically generated">
            <a:extLst>
              <a:ext uri="{FF2B5EF4-FFF2-40B4-BE49-F238E27FC236}">
                <a16:creationId xmlns:a16="http://schemas.microsoft.com/office/drawing/2014/main" id="{260BED91-12CF-2630-722C-386687FDDB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212BAAB-0494-1037-B752-2F5B621234C5}"/>
              </a:ext>
            </a:extLst>
          </p:cNvPr>
          <p:cNvSpPr txBox="1"/>
          <p:nvPr/>
        </p:nvSpPr>
        <p:spPr>
          <a:xfrm>
            <a:off x="537952" y="1473718"/>
            <a:ext cx="3175463" cy="393691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CA" sz="1400" dirty="0">
                <a:solidFill>
                  <a:srgbClr val="6B6B6B"/>
                </a:solidFill>
                <a:latin typeface="BentonSans" panose="02000603040000020004" pitchFamily="2" charset="0"/>
              </a:rPr>
              <a:t>Most debris found on beaches is fisheries-related.</a:t>
            </a:r>
          </a:p>
          <a:p>
            <a:pPr marL="285750" indent="-285750">
              <a:lnSpc>
                <a:spcPct val="150000"/>
              </a:lnSpc>
              <a:buFont typeface="Arial" panose="020B0604020202020204" pitchFamily="34" charset="0"/>
              <a:buChar char="•"/>
            </a:pPr>
            <a:r>
              <a:rPr lang="en-CA" sz="1400" dirty="0">
                <a:solidFill>
                  <a:srgbClr val="6B6B6B"/>
                </a:solidFill>
                <a:latin typeface="BentonSans" panose="02000603040000020004" pitchFamily="2" charset="0"/>
              </a:rPr>
              <a:t>Household waste items mostly of sea-based origin (fisheries and tourism)</a:t>
            </a:r>
          </a:p>
          <a:p>
            <a:pPr marL="285750" indent="-285750">
              <a:lnSpc>
                <a:spcPct val="150000"/>
              </a:lnSpc>
              <a:buFont typeface="Arial" panose="020B0604020202020204" pitchFamily="34" charset="0"/>
              <a:buChar char="•"/>
            </a:pPr>
            <a:r>
              <a:rPr lang="en-CA" sz="1400" dirty="0">
                <a:solidFill>
                  <a:srgbClr val="6B6B6B"/>
                </a:solidFill>
                <a:latin typeface="BentonSans" panose="02000603040000020004" pitchFamily="2" charset="0"/>
              </a:rPr>
              <a:t>Microplastic input from Ny </a:t>
            </a:r>
            <a:r>
              <a:rPr lang="en-CA" sz="1400" dirty="0" err="1">
                <a:solidFill>
                  <a:srgbClr val="6B6B6B"/>
                </a:solidFill>
                <a:latin typeface="BentonSans" panose="02000603040000020004" pitchFamily="2" charset="0"/>
              </a:rPr>
              <a:t>Ålesund</a:t>
            </a:r>
            <a:r>
              <a:rPr lang="en-CA" sz="1400" dirty="0">
                <a:solidFill>
                  <a:srgbClr val="6B6B6B"/>
                </a:solidFill>
                <a:latin typeface="BentonSans" panose="02000603040000020004" pitchFamily="2" charset="0"/>
              </a:rPr>
              <a:t> decreased by 99% after implementation of wastewater treatment.</a:t>
            </a:r>
          </a:p>
          <a:p>
            <a:pPr marL="285750" indent="-285750">
              <a:lnSpc>
                <a:spcPct val="150000"/>
              </a:lnSpc>
              <a:buFont typeface="Arial" panose="020B0604020202020204" pitchFamily="34" charset="0"/>
              <a:buChar char="•"/>
            </a:pPr>
            <a:r>
              <a:rPr lang="en-CA" sz="1400" dirty="0">
                <a:solidFill>
                  <a:srgbClr val="6B6B6B"/>
                </a:solidFill>
                <a:latin typeface="BentonSans" panose="02000603040000020004" pitchFamily="2" charset="0"/>
              </a:rPr>
              <a:t>No wastewater treatment in Longyearbyen: estimated input of about 18 billion microfibers per year.</a:t>
            </a:r>
          </a:p>
        </p:txBody>
      </p:sp>
    </p:spTree>
    <p:extLst>
      <p:ext uri="{BB962C8B-B14F-4D97-AF65-F5344CB8AC3E}">
        <p14:creationId xmlns:p14="http://schemas.microsoft.com/office/powerpoint/2010/main" val="2272474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greenland with a red star&#10;&#10;Description automatically generated with low confidence">
            <a:extLst>
              <a:ext uri="{FF2B5EF4-FFF2-40B4-BE49-F238E27FC236}">
                <a16:creationId xmlns:a16="http://schemas.microsoft.com/office/drawing/2014/main" id="{2BF5D3AD-A0FE-DD7C-9658-9081721AAF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44E7DBB-4DE0-38D4-990B-C578EC4C8295}"/>
              </a:ext>
            </a:extLst>
          </p:cNvPr>
          <p:cNvSpPr txBox="1"/>
          <p:nvPr/>
        </p:nvSpPr>
        <p:spPr>
          <a:xfrm>
            <a:off x="452582" y="1473718"/>
            <a:ext cx="3260833" cy="4170372"/>
          </a:xfrm>
          <a:prstGeom prst="rect">
            <a:avLst/>
          </a:prstGeom>
          <a:noFill/>
        </p:spPr>
        <p:txBody>
          <a:bodyPr wrap="square" rtlCol="0">
            <a:spAutoFit/>
          </a:bodyPr>
          <a:lstStyle/>
          <a:p>
            <a:pPr marL="285750" indent="-285750">
              <a:lnSpc>
                <a:spcPct val="150000"/>
              </a:lnSpc>
              <a:spcAft>
                <a:spcPts val="600"/>
              </a:spcAft>
              <a:buSzPct val="95000"/>
              <a:buFont typeface="Calibri" panose="020F0502020204030204" pitchFamily="34" charset="0"/>
              <a:buChar char="•"/>
            </a:pPr>
            <a:r>
              <a:rPr lang="en-CA" sz="1400" dirty="0">
                <a:solidFill>
                  <a:srgbClr val="6B6B6B"/>
                </a:solidFill>
                <a:latin typeface="BentonSans" panose="02000603040000020004" pitchFamily="2" charset="0"/>
              </a:rPr>
              <a:t>West Greenland: single-use plastics are most common.</a:t>
            </a:r>
          </a:p>
          <a:p>
            <a:pPr marL="285750" indent="-285750">
              <a:lnSpc>
                <a:spcPct val="150000"/>
              </a:lnSpc>
              <a:spcAft>
                <a:spcPts val="600"/>
              </a:spcAft>
              <a:buSzPct val="95000"/>
              <a:buFont typeface="Calibri" panose="020F0502020204030204" pitchFamily="34" charset="0"/>
              <a:buChar char="•"/>
            </a:pPr>
            <a:r>
              <a:rPr lang="en-CA" sz="1400" dirty="0">
                <a:solidFill>
                  <a:srgbClr val="6B6B6B"/>
                </a:solidFill>
                <a:latin typeface="BentonSans" panose="02000603040000020004" pitchFamily="2" charset="0"/>
              </a:rPr>
              <a:t>East Greenland: fishing related litter is most common.</a:t>
            </a:r>
          </a:p>
          <a:p>
            <a:pPr marL="285750" indent="-285750">
              <a:lnSpc>
                <a:spcPct val="150000"/>
              </a:lnSpc>
              <a:spcAft>
                <a:spcPts val="600"/>
              </a:spcAft>
              <a:buSzPct val="95000"/>
              <a:buFont typeface="Calibri" panose="020F0502020204030204" pitchFamily="34" charset="0"/>
              <a:buChar char="•"/>
            </a:pPr>
            <a:r>
              <a:rPr lang="en-CA" sz="1400" dirty="0">
                <a:solidFill>
                  <a:srgbClr val="6B6B6B"/>
                </a:solidFill>
                <a:latin typeface="BentonSans" panose="02000603040000020004" pitchFamily="2" charset="0"/>
              </a:rPr>
              <a:t>About 40% of Northern fulmars in West Greenland have ingested microplastic compared to about 10% in Northeast Greenland.</a:t>
            </a:r>
          </a:p>
          <a:p>
            <a:pPr marL="285750" indent="-285750">
              <a:lnSpc>
                <a:spcPct val="150000"/>
              </a:lnSpc>
              <a:spcAft>
                <a:spcPts val="600"/>
              </a:spcAft>
              <a:buSzPct val="95000"/>
              <a:buFont typeface="Calibri" panose="020F0502020204030204" pitchFamily="34" charset="0"/>
              <a:buChar char="•"/>
            </a:pPr>
            <a:r>
              <a:rPr lang="en-CA" sz="1400" dirty="0">
                <a:solidFill>
                  <a:srgbClr val="6B6B6B"/>
                </a:solidFill>
                <a:latin typeface="BentonSans" panose="02000603040000020004" pitchFamily="2" charset="0"/>
              </a:rPr>
              <a:t>Near Nuuk, microplastics have been detected in water samples between inner fjord and fjord mouth.</a:t>
            </a:r>
            <a:endParaRPr lang="en-NO" sz="1400" dirty="0">
              <a:solidFill>
                <a:srgbClr val="6B6B6B"/>
              </a:solidFill>
              <a:latin typeface="BentonSans" panose="02000603040000020004" pitchFamily="2" charset="0"/>
            </a:endParaRPr>
          </a:p>
          <a:p>
            <a:pPr marL="285750" indent="-285750">
              <a:buFont typeface="Arial" panose="020B0604020202020204" pitchFamily="34" charset="0"/>
              <a:buChar char="•"/>
            </a:pPr>
            <a:endParaRPr lang="en-NO" sz="1400" dirty="0">
              <a:solidFill>
                <a:srgbClr val="6B6B6B"/>
              </a:solidFill>
            </a:endParaRPr>
          </a:p>
        </p:txBody>
      </p:sp>
    </p:spTree>
    <p:extLst>
      <p:ext uri="{BB962C8B-B14F-4D97-AF65-F5344CB8AC3E}">
        <p14:creationId xmlns:p14="http://schemas.microsoft.com/office/powerpoint/2010/main" val="264887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text, screenshot, sky&#10;&#10;Description automatically generated">
            <a:extLst>
              <a:ext uri="{FF2B5EF4-FFF2-40B4-BE49-F238E27FC236}">
                <a16:creationId xmlns:a16="http://schemas.microsoft.com/office/drawing/2014/main" id="{0AE738C2-89DA-B7D7-DD90-2645A67B61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78713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creenshot, boat, water, outdoor&#10;&#10;Description automatically generated">
            <a:extLst>
              <a:ext uri="{FF2B5EF4-FFF2-40B4-BE49-F238E27FC236}">
                <a16:creationId xmlns:a16="http://schemas.microsoft.com/office/drawing/2014/main" id="{2710EE0C-5CD7-B010-407A-54D0C8E4B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E9CB1C7-8696-EDC8-3AFE-0F52B737F20F}"/>
              </a:ext>
            </a:extLst>
          </p:cNvPr>
          <p:cNvSpPr txBox="1"/>
          <p:nvPr/>
        </p:nvSpPr>
        <p:spPr>
          <a:xfrm>
            <a:off x="482399" y="1583048"/>
            <a:ext cx="4627418" cy="386259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CA" sz="1400" dirty="0">
                <a:solidFill>
                  <a:srgbClr val="6B6B6B"/>
                </a:solidFill>
                <a:latin typeface="BentonSans" panose="02000603040000020004" pitchFamily="2" charset="0"/>
              </a:rPr>
              <a:t>Surface feeding sea birds (Northern fulmars and kittiwakes) ingest microplastics.</a:t>
            </a:r>
          </a:p>
          <a:p>
            <a:pPr marL="285750" indent="-285750">
              <a:lnSpc>
                <a:spcPct val="150000"/>
              </a:lnSpc>
              <a:buFont typeface="Arial" panose="020B0604020202020204" pitchFamily="34" charset="0"/>
              <a:buChar char="•"/>
            </a:pPr>
            <a:r>
              <a:rPr lang="en-CA" sz="1400" dirty="0">
                <a:solidFill>
                  <a:srgbClr val="6B6B6B"/>
                </a:solidFill>
                <a:latin typeface="BentonSans" panose="02000603040000020004" pitchFamily="2" charset="0"/>
              </a:rPr>
              <a:t>In Eastern Canadian Arctic, 90% of water and zooplankton samples, and 85% of sediment samples contained microplastics.</a:t>
            </a:r>
          </a:p>
          <a:p>
            <a:pPr marL="285750" indent="-285750">
              <a:lnSpc>
                <a:spcPct val="150000"/>
              </a:lnSpc>
              <a:buFont typeface="Arial" panose="020B0604020202020204" pitchFamily="34" charset="0"/>
              <a:buChar char="•"/>
            </a:pPr>
            <a:r>
              <a:rPr lang="en-CA" sz="1400" dirty="0">
                <a:solidFill>
                  <a:srgbClr val="6B6B6B"/>
                </a:solidFill>
                <a:latin typeface="BentonSans" panose="02000603040000020004" pitchFamily="2" charset="0"/>
              </a:rPr>
              <a:t>Inuit «Community Monitoring of Plastic Pollution in Nunatsiavut» included:</a:t>
            </a:r>
          </a:p>
          <a:p>
            <a:pPr marL="742950" lvl="1" indent="-285750">
              <a:lnSpc>
                <a:spcPct val="150000"/>
              </a:lnSpc>
              <a:buFont typeface="Arial" panose="020B0604020202020204" pitchFamily="34" charset="0"/>
              <a:buChar char="•"/>
            </a:pPr>
            <a:r>
              <a:rPr lang="en-CA" sz="1400" dirty="0">
                <a:solidFill>
                  <a:srgbClr val="6B6B6B"/>
                </a:solidFill>
                <a:latin typeface="BentonSans" panose="02000603040000020004" pitchFamily="2" charset="0"/>
              </a:rPr>
              <a:t>LADI — Low-tech Aquatic Debris Instrument for surface water sampling</a:t>
            </a:r>
          </a:p>
          <a:p>
            <a:pPr marL="742950" lvl="1" indent="-285750">
              <a:lnSpc>
                <a:spcPct val="150000"/>
              </a:lnSpc>
              <a:buFont typeface="Arial" panose="020B0604020202020204" pitchFamily="34" charset="0"/>
              <a:buChar char="•"/>
            </a:pPr>
            <a:r>
              <a:rPr lang="en-CA" sz="1400" dirty="0" err="1">
                <a:solidFill>
                  <a:srgbClr val="6B6B6B"/>
                </a:solidFill>
                <a:latin typeface="BentonSans" panose="02000603040000020004" pitchFamily="2" charset="0"/>
              </a:rPr>
              <a:t>BabyLegs</a:t>
            </a:r>
            <a:r>
              <a:rPr lang="en-CA" sz="1400" dirty="0">
                <a:solidFill>
                  <a:srgbClr val="6B6B6B"/>
                </a:solidFill>
                <a:latin typeface="BentonSans" panose="02000603040000020004" pitchFamily="2" charset="0"/>
              </a:rPr>
              <a:t> — DIY citizen science surface water sampling device made from baby tights</a:t>
            </a:r>
          </a:p>
          <a:p>
            <a:endParaRPr lang="en-NO" sz="1400" dirty="0">
              <a:solidFill>
                <a:srgbClr val="6B6B6B"/>
              </a:solidFill>
            </a:endParaRPr>
          </a:p>
        </p:txBody>
      </p:sp>
    </p:spTree>
    <p:extLst>
      <p:ext uri="{BB962C8B-B14F-4D97-AF65-F5344CB8AC3E}">
        <p14:creationId xmlns:p14="http://schemas.microsoft.com/office/powerpoint/2010/main" val="1413443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iceland with a red spot&#10;&#10;Description automatically generated with low confidence">
            <a:extLst>
              <a:ext uri="{FF2B5EF4-FFF2-40B4-BE49-F238E27FC236}">
                <a16:creationId xmlns:a16="http://schemas.microsoft.com/office/drawing/2014/main" id="{2814B5E1-6F7C-5451-7B8B-E9A6AF6E89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2B4EB559-0103-C632-6531-D5EE9C56CB45}"/>
              </a:ext>
            </a:extLst>
          </p:cNvPr>
          <p:cNvSpPr txBox="1"/>
          <p:nvPr/>
        </p:nvSpPr>
        <p:spPr>
          <a:xfrm>
            <a:off x="452583" y="1316700"/>
            <a:ext cx="4636654" cy="404726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CA" sz="1400" dirty="0">
                <a:solidFill>
                  <a:srgbClr val="6B6B6B"/>
                </a:solidFill>
                <a:latin typeface="BentonSans" panose="02000603040000020004" pitchFamily="2" charset="0"/>
              </a:rPr>
              <a:t>Litter densities on the sea floor around Iceland average 872 items per km</a:t>
            </a:r>
            <a:r>
              <a:rPr lang="en-CA" sz="1400" baseline="30000" dirty="0">
                <a:solidFill>
                  <a:srgbClr val="6B6B6B"/>
                </a:solidFill>
                <a:latin typeface="BentonSans" panose="02000603040000020004" pitchFamily="2" charset="0"/>
              </a:rPr>
              <a:t>2</a:t>
            </a:r>
            <a:r>
              <a:rPr lang="en-CA" sz="1400" dirty="0">
                <a:solidFill>
                  <a:srgbClr val="6B6B6B"/>
                </a:solidFill>
                <a:latin typeface="BentonSans" panose="02000603040000020004" pitchFamily="2" charset="0"/>
              </a:rPr>
              <a:t>, highest concentration 5,096 per km</a:t>
            </a:r>
            <a:r>
              <a:rPr lang="en-CA" sz="1400" baseline="30000" dirty="0">
                <a:solidFill>
                  <a:srgbClr val="6B6B6B"/>
                </a:solidFill>
                <a:latin typeface="BentonSans" panose="02000603040000020004" pitchFamily="2" charset="0"/>
              </a:rPr>
              <a:t>2.</a:t>
            </a:r>
            <a:endParaRPr lang="en-CA" sz="1400" dirty="0">
              <a:solidFill>
                <a:srgbClr val="6B6B6B"/>
              </a:solidFill>
              <a:latin typeface="BentonSans" panose="02000603040000020004" pitchFamily="2" charset="0"/>
            </a:endParaRPr>
          </a:p>
          <a:p>
            <a:pPr marL="285750" indent="-285750">
              <a:lnSpc>
                <a:spcPct val="150000"/>
              </a:lnSpc>
              <a:buFont typeface="Arial" panose="020B0604020202020204" pitchFamily="34" charset="0"/>
              <a:buChar char="•"/>
            </a:pPr>
            <a:r>
              <a:rPr lang="en-CA" sz="1400" dirty="0">
                <a:solidFill>
                  <a:srgbClr val="6B6B6B"/>
                </a:solidFill>
                <a:latin typeface="BentonSans" panose="02000603040000020004" pitchFamily="2" charset="0"/>
              </a:rPr>
              <a:t>94% of waste is fisheries-related (longlines and trawl nets are commonly entangled with corals and rocks).</a:t>
            </a:r>
          </a:p>
          <a:p>
            <a:pPr marL="285750" indent="-285750">
              <a:lnSpc>
                <a:spcPct val="150000"/>
              </a:lnSpc>
              <a:buFont typeface="Arial" panose="020B0604020202020204" pitchFamily="34" charset="0"/>
              <a:buChar char="•"/>
            </a:pPr>
            <a:r>
              <a:rPr lang="en-CA" sz="1400" dirty="0">
                <a:solidFill>
                  <a:srgbClr val="6B6B6B"/>
                </a:solidFill>
                <a:latin typeface="BentonSans" panose="02000603040000020004" pitchFamily="2" charset="0"/>
              </a:rPr>
              <a:t>Wastewater treatment plant in Reykjavik emitted 6 million microliter particles per hour into the ocean.</a:t>
            </a:r>
          </a:p>
          <a:p>
            <a:pPr marL="285750" indent="-285750">
              <a:lnSpc>
                <a:spcPct val="150000"/>
              </a:lnSpc>
              <a:buFont typeface="Arial" panose="020B0604020202020204" pitchFamily="34" charset="0"/>
              <a:buChar char="•"/>
            </a:pPr>
            <a:r>
              <a:rPr lang="en-CA" sz="1400" dirty="0">
                <a:solidFill>
                  <a:srgbClr val="6B6B6B"/>
                </a:solidFill>
                <a:latin typeface="BentonSans" panose="02000603040000020004" pitchFamily="2" charset="0"/>
              </a:rPr>
              <a:t>Microplastic found in drinking water in </a:t>
            </a:r>
            <a:r>
              <a:rPr lang="en-CA" sz="1400" dirty="0" err="1">
                <a:solidFill>
                  <a:srgbClr val="6B6B6B"/>
                </a:solidFill>
                <a:latin typeface="BentonSans" panose="02000603040000020004" pitchFamily="2" charset="0"/>
              </a:rPr>
              <a:t>Akureyri</a:t>
            </a:r>
            <a:r>
              <a:rPr lang="en-CA" sz="1400" dirty="0">
                <a:solidFill>
                  <a:srgbClr val="6B6B6B"/>
                </a:solidFill>
                <a:latin typeface="BentonSans" panose="02000603040000020004" pitchFamily="2" charset="0"/>
              </a:rPr>
              <a:t>.</a:t>
            </a:r>
          </a:p>
          <a:p>
            <a:pPr marL="285750" indent="-285750">
              <a:lnSpc>
                <a:spcPct val="150000"/>
              </a:lnSpc>
              <a:buFont typeface="Arial" panose="020B0604020202020204" pitchFamily="34" charset="0"/>
              <a:buChar char="•"/>
            </a:pPr>
            <a:r>
              <a:rPr lang="en-CA" sz="1400" dirty="0">
                <a:solidFill>
                  <a:srgbClr val="6B6B6B"/>
                </a:solidFill>
                <a:latin typeface="BentonSans" panose="02000603040000020004" pitchFamily="2" charset="0"/>
              </a:rPr>
              <a:t>Microplastic have been found on Icelandic glacier.</a:t>
            </a:r>
          </a:p>
          <a:p>
            <a:pPr marL="285750" indent="-285750">
              <a:lnSpc>
                <a:spcPct val="150000"/>
              </a:lnSpc>
              <a:buFont typeface="Arial" panose="020B0604020202020204" pitchFamily="34" charset="0"/>
              <a:buChar char="•"/>
            </a:pPr>
            <a:r>
              <a:rPr lang="en-CA" sz="1400" dirty="0">
                <a:solidFill>
                  <a:srgbClr val="6B6B6B"/>
                </a:solidFill>
                <a:latin typeface="BentonSans" panose="02000603040000020004" pitchFamily="2" charset="0"/>
              </a:rPr>
              <a:t>Fin whales feeding off western Iceland ingest approximately tens of thousands microplastic particles daily with their prey Northern krill.</a:t>
            </a:r>
          </a:p>
          <a:p>
            <a:pPr marL="285750" indent="-285750">
              <a:buFont typeface="Arial" panose="020B0604020202020204" pitchFamily="34" charset="0"/>
              <a:buChar char="•"/>
            </a:pPr>
            <a:endParaRPr lang="en-NO" sz="1200" dirty="0">
              <a:solidFill>
                <a:srgbClr val="6B6B6B"/>
              </a:solidFill>
              <a:latin typeface="BentonSans" panose="02000603040000020004" pitchFamily="2" charset="0"/>
            </a:endParaRPr>
          </a:p>
          <a:p>
            <a:pPr marL="285750" indent="-285750">
              <a:buFont typeface="Arial" panose="020B0604020202020204" pitchFamily="34" charset="0"/>
              <a:buChar char="•"/>
            </a:pPr>
            <a:endParaRPr lang="en-NO" sz="1400" dirty="0">
              <a:solidFill>
                <a:srgbClr val="6B6B6B"/>
              </a:solidFill>
            </a:endParaRPr>
          </a:p>
        </p:txBody>
      </p:sp>
    </p:spTree>
    <p:extLst>
      <p:ext uri="{BB962C8B-B14F-4D97-AF65-F5344CB8AC3E}">
        <p14:creationId xmlns:p14="http://schemas.microsoft.com/office/powerpoint/2010/main" val="3395888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creenshot, text, graphic design, graphics&#10;&#10;Description automatically generated">
            <a:extLst>
              <a:ext uri="{FF2B5EF4-FFF2-40B4-BE49-F238E27FC236}">
                <a16:creationId xmlns:a16="http://schemas.microsoft.com/office/drawing/2014/main" id="{51CA7376-D887-6277-07ED-721400D387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07976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clothing&#10;&#10;Description automatically generated">
            <a:extLst>
              <a:ext uri="{FF2B5EF4-FFF2-40B4-BE49-F238E27FC236}">
                <a16:creationId xmlns:a16="http://schemas.microsoft.com/office/drawing/2014/main" id="{CD8E809C-2659-2BDF-D335-9F7FDEF08B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344405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ird, cartoon&#10;&#10;Description automatically generated">
            <a:extLst>
              <a:ext uri="{FF2B5EF4-FFF2-40B4-BE49-F238E27FC236}">
                <a16:creationId xmlns:a16="http://schemas.microsoft.com/office/drawing/2014/main" id="{04F39EBF-2447-7279-4384-B5C4A7497B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90972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logo, font, graphic design&#10;&#10;Description automatically generated">
            <a:extLst>
              <a:ext uri="{FF2B5EF4-FFF2-40B4-BE49-F238E27FC236}">
                <a16:creationId xmlns:a16="http://schemas.microsoft.com/office/drawing/2014/main" id="{52555092-6FEB-AAF9-B76C-8CBAEFF30F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92314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nguin, bird&#10;&#10;Description automatically generated">
            <a:extLst>
              <a:ext uri="{FF2B5EF4-FFF2-40B4-BE49-F238E27FC236}">
                <a16:creationId xmlns:a16="http://schemas.microsoft.com/office/drawing/2014/main" id="{26894DF4-DE48-7845-D247-75573103F2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1602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lothing, cartoon&#10;&#10;Description automatically generated">
            <a:extLst>
              <a:ext uri="{FF2B5EF4-FFF2-40B4-BE49-F238E27FC236}">
                <a16:creationId xmlns:a16="http://schemas.microsoft.com/office/drawing/2014/main" id="{B04F964B-F62B-20EC-CFF0-D84BB01AA4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381627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low confidence">
            <a:extLst>
              <a:ext uri="{FF2B5EF4-FFF2-40B4-BE49-F238E27FC236}">
                <a16:creationId xmlns:a16="http://schemas.microsoft.com/office/drawing/2014/main" id="{954D42D0-17AF-46E4-D47F-63E0CF0D65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A71EFF1-1ED1-51A7-6D9C-4E9C748689CB}"/>
              </a:ext>
            </a:extLst>
          </p:cNvPr>
          <p:cNvSpPr txBox="1"/>
          <p:nvPr/>
        </p:nvSpPr>
        <p:spPr>
          <a:xfrm>
            <a:off x="537952" y="1064333"/>
            <a:ext cx="11127791" cy="5283947"/>
          </a:xfrm>
          <a:prstGeom prst="rect">
            <a:avLst/>
          </a:prstGeom>
          <a:noFill/>
        </p:spPr>
        <p:txBody>
          <a:bodyPr wrap="square" rtlCol="0">
            <a:spAutoFit/>
          </a:bodyPr>
          <a:lstStyle/>
          <a:p>
            <a:pPr marL="285750" indent="-285750">
              <a:lnSpc>
                <a:spcPts val="1420"/>
              </a:lnSpc>
              <a:buFont typeface="+mj-lt"/>
              <a:buAutoNum type="arabicPeriod"/>
            </a:pPr>
            <a:r>
              <a:rPr lang="en-GB" sz="1050" dirty="0" err="1">
                <a:solidFill>
                  <a:srgbClr val="6B6B6B"/>
                </a:solidFill>
                <a:latin typeface="BentonSans" panose="02000603040000020004" pitchFamily="2" charset="0"/>
              </a:rPr>
              <a:t>PlasticsEurope</a:t>
            </a:r>
            <a:r>
              <a:rPr lang="en-GB" sz="1050" dirty="0">
                <a:solidFill>
                  <a:srgbClr val="6B6B6B"/>
                </a:solidFill>
                <a:latin typeface="BentonSans" panose="02000603040000020004" pitchFamily="2" charset="0"/>
              </a:rPr>
              <a:t> - The Facts 2021</a:t>
            </a:r>
          </a:p>
          <a:p>
            <a:pPr marL="285750" indent="-285750">
              <a:lnSpc>
                <a:spcPts val="1420"/>
              </a:lnSpc>
              <a:buFont typeface="+mj-lt"/>
              <a:buAutoNum type="arabicPeriod"/>
            </a:pPr>
            <a:r>
              <a:rPr lang="en-GB" sz="1050" dirty="0">
                <a:solidFill>
                  <a:srgbClr val="6B6B6B"/>
                </a:solidFill>
                <a:latin typeface="BentonSans" panose="02000603040000020004" pitchFamily="2" charset="0"/>
              </a:rPr>
              <a:t>Geyer, R., </a:t>
            </a:r>
            <a:r>
              <a:rPr lang="en-GB" sz="1050" dirty="0" err="1">
                <a:solidFill>
                  <a:srgbClr val="6B6B6B"/>
                </a:solidFill>
                <a:latin typeface="BentonSans" panose="02000603040000020004" pitchFamily="2" charset="0"/>
              </a:rPr>
              <a:t>Jambeck</a:t>
            </a:r>
            <a:r>
              <a:rPr lang="en-GB" sz="1050" dirty="0">
                <a:solidFill>
                  <a:srgbClr val="6B6B6B"/>
                </a:solidFill>
                <a:latin typeface="BentonSans" panose="02000603040000020004" pitchFamily="2" charset="0"/>
              </a:rPr>
              <a:t>, J. R., &amp; Law, K. L. (2017). Production, use, and fate of all plastics ever made. Science Advances.</a:t>
            </a:r>
          </a:p>
          <a:p>
            <a:pPr marL="285750" indent="-285750">
              <a:lnSpc>
                <a:spcPts val="1420"/>
              </a:lnSpc>
              <a:buFont typeface="+mj-lt"/>
              <a:buAutoNum type="arabicPeriod"/>
            </a:pPr>
            <a:r>
              <a:rPr lang="en-GB" sz="1050" dirty="0" err="1">
                <a:solidFill>
                  <a:srgbClr val="6B6B6B"/>
                </a:solidFill>
                <a:latin typeface="BentonSans" panose="02000603040000020004" pitchFamily="2" charset="0"/>
              </a:rPr>
              <a:t>Borrelle</a:t>
            </a:r>
            <a:r>
              <a:rPr lang="en-GB" sz="1050" dirty="0">
                <a:solidFill>
                  <a:srgbClr val="6B6B6B"/>
                </a:solidFill>
                <a:latin typeface="BentonSans" panose="02000603040000020004" pitchFamily="2" charset="0"/>
              </a:rPr>
              <a:t>, S. B. et al. Predicted growth in plastic waste exceeds efforts to mitigate plastic pollution. Science 369, 1515–1518 (2020).</a:t>
            </a:r>
          </a:p>
          <a:p>
            <a:pPr marL="285750" indent="-285750">
              <a:lnSpc>
                <a:spcPts val="1420"/>
              </a:lnSpc>
              <a:buFont typeface="+mj-lt"/>
              <a:buAutoNum type="arabicPeriod"/>
            </a:pPr>
            <a:r>
              <a:rPr lang="en-GB" sz="1050" dirty="0">
                <a:solidFill>
                  <a:srgbClr val="6B6B6B"/>
                </a:solidFill>
                <a:latin typeface="BentonSans" panose="02000603040000020004" pitchFamily="2" charset="0"/>
              </a:rPr>
              <a:t>Meijer et al. (2021). More than 1000 rivers account for 80% of global riverine plastic emissions into the ocean. Science Advances.</a:t>
            </a:r>
          </a:p>
          <a:p>
            <a:pPr marL="285750" indent="-285750">
              <a:lnSpc>
                <a:spcPts val="1420"/>
              </a:lnSpc>
              <a:buFont typeface="+mj-lt"/>
              <a:buAutoNum type="arabicPeriod"/>
            </a:pPr>
            <a:r>
              <a:rPr lang="en-GB" sz="1050" dirty="0">
                <a:solidFill>
                  <a:srgbClr val="6B6B6B"/>
                </a:solidFill>
                <a:latin typeface="BentonSans" panose="02000603040000020004" pitchFamily="2" charset="0"/>
              </a:rPr>
              <a:t>Geyer, R. (2020). Production, use and fate of synthetic polymers. In: </a:t>
            </a:r>
            <a:r>
              <a:rPr lang="en-GB" sz="1050" dirty="0" err="1">
                <a:solidFill>
                  <a:srgbClr val="6B6B6B"/>
                </a:solidFill>
                <a:latin typeface="BentonSans" panose="02000603040000020004" pitchFamily="2" charset="0"/>
              </a:rPr>
              <a:t>Letcher</a:t>
            </a:r>
            <a:r>
              <a:rPr lang="en-GB" sz="1050" dirty="0">
                <a:solidFill>
                  <a:srgbClr val="6B6B6B"/>
                </a:solidFill>
                <a:latin typeface="BentonSans" panose="02000603040000020004" pitchFamily="2" charset="0"/>
              </a:rPr>
              <a:t>, T.M. (2020), Plastic Waste and Recycling: Environmental Impact, Societal Issues, Prevention, and Solutions. Academic Press</a:t>
            </a:r>
          </a:p>
          <a:p>
            <a:pPr marL="285750" indent="-285750">
              <a:lnSpc>
                <a:spcPts val="1420"/>
              </a:lnSpc>
              <a:buFont typeface="+mj-lt"/>
              <a:buAutoNum type="arabicPeriod"/>
            </a:pPr>
            <a:r>
              <a:rPr lang="en-GB" sz="1050" dirty="0" err="1">
                <a:solidFill>
                  <a:srgbClr val="6B6B6B"/>
                </a:solidFill>
                <a:latin typeface="BentonSans" panose="02000603040000020004" pitchFamily="2" charset="0"/>
              </a:rPr>
              <a:t>Litterbase</a:t>
            </a:r>
            <a:r>
              <a:rPr lang="en-GB" sz="1050" dirty="0">
                <a:solidFill>
                  <a:srgbClr val="6B6B6B"/>
                </a:solidFill>
                <a:latin typeface="BentonSans" panose="02000603040000020004" pitchFamily="2" charset="0"/>
              </a:rPr>
              <a:t>. Online Portal for Marine Litter. </a:t>
            </a:r>
            <a:r>
              <a:rPr lang="en-GB" sz="1050" dirty="0" err="1">
                <a:solidFill>
                  <a:srgbClr val="6B6B6B"/>
                </a:solidFill>
                <a:latin typeface="BentonSans" panose="02000603040000020004" pitchFamily="2" charset="0"/>
              </a:rPr>
              <a:t>www.litterbase.org</a:t>
            </a:r>
            <a:r>
              <a:rPr lang="en-GB" sz="1050" dirty="0">
                <a:solidFill>
                  <a:srgbClr val="6B6B6B"/>
                </a:solidFill>
                <a:latin typeface="BentonSans" panose="02000603040000020004" pitchFamily="2" charset="0"/>
              </a:rPr>
              <a:t> 2022.</a:t>
            </a:r>
          </a:p>
          <a:p>
            <a:pPr marL="285750" indent="-285750">
              <a:lnSpc>
                <a:spcPts val="1420"/>
              </a:lnSpc>
              <a:buFont typeface="+mj-lt"/>
              <a:buAutoNum type="arabicPeriod"/>
            </a:pPr>
            <a:r>
              <a:rPr lang="en-GB" sz="1050" dirty="0">
                <a:solidFill>
                  <a:srgbClr val="6B6B6B"/>
                </a:solidFill>
                <a:latin typeface="BentonSans" panose="02000603040000020004" pitchFamily="2" charset="0"/>
              </a:rPr>
              <a:t>Bergmann, M., Collard, F., </a:t>
            </a:r>
            <a:r>
              <a:rPr lang="en-GB" sz="1050" dirty="0" err="1">
                <a:solidFill>
                  <a:srgbClr val="6B6B6B"/>
                </a:solidFill>
                <a:latin typeface="BentonSans" panose="02000603040000020004" pitchFamily="2" charset="0"/>
              </a:rPr>
              <a:t>Fabres</a:t>
            </a:r>
            <a:r>
              <a:rPr lang="en-GB" sz="1050" dirty="0">
                <a:solidFill>
                  <a:srgbClr val="6B6B6B"/>
                </a:solidFill>
                <a:latin typeface="BentonSans" panose="02000603040000020004" pitchFamily="2" charset="0"/>
              </a:rPr>
              <a:t>, J. et al. Plastic pollution in the Arctic. Nat Rev Earth Environ 3, 323–337 (2022)</a:t>
            </a:r>
          </a:p>
          <a:p>
            <a:pPr marL="285750" indent="-285750">
              <a:lnSpc>
                <a:spcPts val="1420"/>
              </a:lnSpc>
              <a:buFont typeface="+mj-lt"/>
              <a:buAutoNum type="arabicPeriod"/>
            </a:pPr>
            <a:r>
              <a:rPr lang="en-GB" sz="1050" dirty="0">
                <a:solidFill>
                  <a:srgbClr val="6B6B6B"/>
                </a:solidFill>
                <a:latin typeface="BentonSans" panose="02000603040000020004" pitchFamily="2" charset="0"/>
              </a:rPr>
              <a:t>Falk-Andersson, J. et al. (2019). Svalbard Beach Litter Deep Dive. SALT </a:t>
            </a:r>
          </a:p>
          <a:p>
            <a:pPr marL="285750" indent="-285750">
              <a:lnSpc>
                <a:spcPts val="1420"/>
              </a:lnSpc>
              <a:buFont typeface="+mj-lt"/>
              <a:buAutoNum type="arabicPeriod"/>
            </a:pPr>
            <a:r>
              <a:rPr lang="en-GB" sz="1050" dirty="0" err="1">
                <a:solidFill>
                  <a:srgbClr val="6B6B6B"/>
                </a:solidFill>
                <a:latin typeface="BentonSans" panose="02000603040000020004" pitchFamily="2" charset="0"/>
              </a:rPr>
              <a:t>Peeken</a:t>
            </a:r>
            <a:r>
              <a:rPr lang="en-GB" sz="1050" dirty="0">
                <a:solidFill>
                  <a:srgbClr val="6B6B6B"/>
                </a:solidFill>
                <a:latin typeface="BentonSans" panose="02000603040000020004" pitchFamily="2" charset="0"/>
              </a:rPr>
              <a:t>, I. et al. Arctic sea ice is an important temporal sink and means of transport for microplastic. Nat. </a:t>
            </a:r>
            <a:r>
              <a:rPr lang="en-GB" sz="1050" dirty="0" err="1">
                <a:solidFill>
                  <a:srgbClr val="6B6B6B"/>
                </a:solidFill>
                <a:latin typeface="BentonSans" panose="02000603040000020004" pitchFamily="2" charset="0"/>
              </a:rPr>
              <a:t>Commun</a:t>
            </a:r>
            <a:r>
              <a:rPr lang="en-GB" sz="1050" dirty="0">
                <a:solidFill>
                  <a:srgbClr val="6B6B6B"/>
                </a:solidFill>
                <a:latin typeface="BentonSans" panose="02000603040000020004" pitchFamily="2" charset="0"/>
              </a:rPr>
              <a:t>. 9, 1505 (2018)</a:t>
            </a:r>
          </a:p>
          <a:p>
            <a:pPr marL="285750" indent="-285750">
              <a:lnSpc>
                <a:spcPts val="1420"/>
              </a:lnSpc>
              <a:buFont typeface="+mj-lt"/>
              <a:buAutoNum type="arabicPeriod"/>
            </a:pPr>
            <a:r>
              <a:rPr lang="en-GB" sz="1050" dirty="0">
                <a:solidFill>
                  <a:srgbClr val="6B6B6B"/>
                </a:solidFill>
                <a:latin typeface="BentonSans" panose="02000603040000020004" pitchFamily="2" charset="0"/>
              </a:rPr>
              <a:t>Bergmann, M. et al. (2019). White and wonderful? Microplastics prevail in snow from the Alps to the Arctic. Science Advances </a:t>
            </a:r>
          </a:p>
          <a:p>
            <a:pPr marL="285750" indent="-285750">
              <a:lnSpc>
                <a:spcPts val="1420"/>
              </a:lnSpc>
              <a:buFont typeface="+mj-lt"/>
              <a:buAutoNum type="arabicPeriod"/>
            </a:pPr>
            <a:r>
              <a:rPr lang="en-GB" sz="1050" dirty="0">
                <a:solidFill>
                  <a:srgbClr val="6B6B6B"/>
                </a:solidFill>
                <a:latin typeface="BentonSans" panose="02000603040000020004" pitchFamily="2" charset="0"/>
              </a:rPr>
              <a:t>Bergmann, M. et al. (2017). Citizen scientists reveal: Marine litter pollutes Arctic beaches and affects wild life. Marine Pollution Bulletin 125 </a:t>
            </a:r>
          </a:p>
          <a:p>
            <a:pPr marL="285750" indent="-285750">
              <a:lnSpc>
                <a:spcPts val="1420"/>
              </a:lnSpc>
              <a:buFont typeface="+mj-lt"/>
              <a:buAutoNum type="arabicPeriod"/>
            </a:pPr>
            <a:r>
              <a:rPr lang="en-GB" sz="1050" dirty="0" err="1">
                <a:solidFill>
                  <a:srgbClr val="6B6B6B"/>
                </a:solidFill>
                <a:latin typeface="BentonSans" panose="02000603040000020004" pitchFamily="2" charset="0"/>
              </a:rPr>
              <a:t>Tekman</a:t>
            </a:r>
            <a:r>
              <a:rPr lang="en-GB" sz="1050" dirty="0">
                <a:solidFill>
                  <a:srgbClr val="6B6B6B"/>
                </a:solidFill>
                <a:latin typeface="BentonSans" panose="02000603040000020004" pitchFamily="2" charset="0"/>
              </a:rPr>
              <a:t>, M. B. et al. Tying up loose ends of microplastic pollution in the Arctic: Distribution from the sea surface, through the water column to deep- sea sediments at the HAUSGARTEN observatory. Environ. Sci. Technol. 54, 4079–4090 (2020) </a:t>
            </a:r>
          </a:p>
          <a:p>
            <a:pPr marL="285750" indent="-285750">
              <a:lnSpc>
                <a:spcPts val="1420"/>
              </a:lnSpc>
              <a:buFont typeface="+mj-lt"/>
              <a:buAutoNum type="arabicPeriod"/>
            </a:pPr>
            <a:r>
              <a:rPr lang="en-GB" sz="1050" dirty="0" err="1">
                <a:solidFill>
                  <a:srgbClr val="6B6B6B"/>
                </a:solidFill>
                <a:latin typeface="BentonSans" panose="02000603040000020004" pitchFamily="2" charset="0"/>
              </a:rPr>
              <a:t>Tekman</a:t>
            </a:r>
            <a:r>
              <a:rPr lang="en-GB" sz="1050" dirty="0">
                <a:solidFill>
                  <a:srgbClr val="6B6B6B"/>
                </a:solidFill>
                <a:latin typeface="BentonSans" panose="02000603040000020004" pitchFamily="2" charset="0"/>
              </a:rPr>
              <a:t>, M. B., </a:t>
            </a:r>
            <a:r>
              <a:rPr lang="en-GB" sz="1050" dirty="0" err="1">
                <a:solidFill>
                  <a:srgbClr val="6B6B6B"/>
                </a:solidFill>
                <a:latin typeface="BentonSans" panose="02000603040000020004" pitchFamily="2" charset="0"/>
              </a:rPr>
              <a:t>Krumpen</a:t>
            </a:r>
            <a:r>
              <a:rPr lang="en-GB" sz="1050" dirty="0">
                <a:solidFill>
                  <a:srgbClr val="6B6B6B"/>
                </a:solidFill>
                <a:latin typeface="BentonSans" panose="02000603040000020004" pitchFamily="2" charset="0"/>
              </a:rPr>
              <a:t>, T. &amp; Bergmann, M. Marine litter on deep Arctic seafloor continues to increase and spreads to the North at the HAUSGARTEN observatory. Deep Sea Res. I 120, 88–99 (2017) </a:t>
            </a:r>
          </a:p>
          <a:p>
            <a:pPr marL="285750" indent="-285750">
              <a:lnSpc>
                <a:spcPts val="1420"/>
              </a:lnSpc>
              <a:buFont typeface="+mj-lt"/>
              <a:buAutoNum type="arabicPeriod"/>
            </a:pPr>
            <a:r>
              <a:rPr lang="en-GB" sz="1050" dirty="0">
                <a:solidFill>
                  <a:srgbClr val="6B6B6B"/>
                </a:solidFill>
                <a:latin typeface="BentonSans" panose="02000603040000020004" pitchFamily="2" charset="0"/>
              </a:rPr>
              <a:t>Parga Martínez, K. B., </a:t>
            </a:r>
            <a:r>
              <a:rPr lang="en-GB" sz="1050" dirty="0" err="1">
                <a:solidFill>
                  <a:srgbClr val="6B6B6B"/>
                </a:solidFill>
                <a:latin typeface="BentonSans" panose="02000603040000020004" pitchFamily="2" charset="0"/>
              </a:rPr>
              <a:t>Tekman</a:t>
            </a:r>
            <a:r>
              <a:rPr lang="en-GB" sz="1050" dirty="0">
                <a:solidFill>
                  <a:srgbClr val="6B6B6B"/>
                </a:solidFill>
                <a:latin typeface="BentonSans" panose="02000603040000020004" pitchFamily="2" charset="0"/>
              </a:rPr>
              <a:t>, M. B. &amp; Bergmann, M. Temporal trends in marine litter at three stations of the HAUSGARTEN observatory in the Arctic deep sea. Front. Mar. Sci. 7, 321 (2020) </a:t>
            </a:r>
          </a:p>
          <a:p>
            <a:pPr marL="285750" indent="-285750">
              <a:lnSpc>
                <a:spcPts val="1420"/>
              </a:lnSpc>
              <a:buFont typeface="+mj-lt"/>
              <a:buAutoNum type="arabicPeriod"/>
            </a:pPr>
            <a:r>
              <a:rPr lang="en-GB" sz="1050" dirty="0" err="1">
                <a:solidFill>
                  <a:srgbClr val="6B6B6B"/>
                </a:solidFill>
                <a:latin typeface="BentonSans" panose="02000603040000020004" pitchFamily="2" charset="0"/>
              </a:rPr>
              <a:t>Pinzone</a:t>
            </a:r>
            <a:r>
              <a:rPr lang="en-GB" sz="1050" dirty="0">
                <a:solidFill>
                  <a:srgbClr val="6B6B6B"/>
                </a:solidFill>
                <a:latin typeface="BentonSans" panose="02000603040000020004" pitchFamily="2" charset="0"/>
              </a:rPr>
              <a:t>, M. et al. First record of plastic debris in the stomach of a hooded seal pup from the Greenland Sea. Mar. </a:t>
            </a:r>
            <a:r>
              <a:rPr lang="en-GB" sz="1050" dirty="0" err="1">
                <a:solidFill>
                  <a:srgbClr val="6B6B6B"/>
                </a:solidFill>
                <a:latin typeface="BentonSans" panose="02000603040000020004" pitchFamily="2" charset="0"/>
              </a:rPr>
              <a:t>Pollut</a:t>
            </a:r>
            <a:r>
              <a:rPr lang="en-GB" sz="1050" dirty="0">
                <a:solidFill>
                  <a:srgbClr val="6B6B6B"/>
                </a:solidFill>
                <a:latin typeface="BentonSans" panose="02000603040000020004" pitchFamily="2" charset="0"/>
              </a:rPr>
              <a:t>. Bull. 167, 112350 (2021) </a:t>
            </a:r>
          </a:p>
          <a:p>
            <a:pPr marL="285750" indent="-285750">
              <a:lnSpc>
                <a:spcPts val="1420"/>
              </a:lnSpc>
              <a:buFont typeface="+mj-lt"/>
              <a:buAutoNum type="arabicPeriod"/>
            </a:pPr>
            <a:r>
              <a:rPr lang="en-GB" sz="1050" dirty="0" err="1">
                <a:solidFill>
                  <a:srgbClr val="6B6B6B"/>
                </a:solidFill>
                <a:latin typeface="BentonSans" panose="02000603040000020004" pitchFamily="2" charset="0"/>
              </a:rPr>
              <a:t>Trevail</a:t>
            </a:r>
            <a:r>
              <a:rPr lang="en-GB" sz="1050" dirty="0">
                <a:solidFill>
                  <a:srgbClr val="6B6B6B"/>
                </a:solidFill>
                <a:latin typeface="BentonSans" panose="02000603040000020004" pitchFamily="2" charset="0"/>
              </a:rPr>
              <a:t>, A. M., </a:t>
            </a:r>
            <a:r>
              <a:rPr lang="en-GB" sz="1050" dirty="0" err="1">
                <a:solidFill>
                  <a:srgbClr val="6B6B6B"/>
                </a:solidFill>
                <a:latin typeface="BentonSans" panose="02000603040000020004" pitchFamily="2" charset="0"/>
              </a:rPr>
              <a:t>Gabrielsen</a:t>
            </a:r>
            <a:r>
              <a:rPr lang="en-GB" sz="1050" dirty="0">
                <a:solidFill>
                  <a:srgbClr val="6B6B6B"/>
                </a:solidFill>
                <a:latin typeface="BentonSans" panose="02000603040000020004" pitchFamily="2" charset="0"/>
              </a:rPr>
              <a:t>, G. W., </a:t>
            </a:r>
            <a:r>
              <a:rPr lang="en-GB" sz="1050" dirty="0" err="1">
                <a:solidFill>
                  <a:srgbClr val="6B6B6B"/>
                </a:solidFill>
                <a:latin typeface="BentonSans" panose="02000603040000020004" pitchFamily="2" charset="0"/>
              </a:rPr>
              <a:t>Kühn</a:t>
            </a:r>
            <a:r>
              <a:rPr lang="en-GB" sz="1050" dirty="0">
                <a:solidFill>
                  <a:srgbClr val="6B6B6B"/>
                </a:solidFill>
                <a:latin typeface="BentonSans" panose="02000603040000020004" pitchFamily="2" charset="0"/>
              </a:rPr>
              <a:t>, S., &amp; Van Franeker, J. A. Elevated levels of ingested plastic in a high Arctic seabird, the northern fulmar (Fulmarus glacialis). Polar Biol. 38, 975–981 (2015) </a:t>
            </a:r>
          </a:p>
          <a:p>
            <a:pPr marL="285750" indent="-285750">
              <a:lnSpc>
                <a:spcPts val="1420"/>
              </a:lnSpc>
              <a:buFont typeface="+mj-lt"/>
              <a:buAutoNum type="arabicPeriod"/>
            </a:pPr>
            <a:r>
              <a:rPr lang="en-GB" sz="1050" dirty="0">
                <a:solidFill>
                  <a:srgbClr val="6B6B6B"/>
                </a:solidFill>
                <a:latin typeface="BentonSans" panose="02000603040000020004" pitchFamily="2" charset="0"/>
              </a:rPr>
              <a:t>Huntington, A. et al. A first assessment of microplastics and other anthropogenic particles in Hudson Bay and the surrounding eastern Canadian Arctic waters of Nunavut. FACETS 5, 432–454 (2020). </a:t>
            </a:r>
          </a:p>
          <a:p>
            <a:pPr marL="285750" indent="-285750">
              <a:lnSpc>
                <a:spcPts val="1420"/>
              </a:lnSpc>
              <a:buFont typeface="+mj-lt"/>
              <a:buAutoNum type="arabicPeriod"/>
            </a:pPr>
            <a:r>
              <a:rPr lang="en-GB" sz="1050" dirty="0" err="1">
                <a:solidFill>
                  <a:srgbClr val="6B6B6B"/>
                </a:solidFill>
                <a:latin typeface="BentonSans" panose="02000603040000020004" pitchFamily="2" charset="0"/>
              </a:rPr>
              <a:t>Mattsson</a:t>
            </a:r>
            <a:r>
              <a:rPr lang="en-GB" sz="1050" dirty="0">
                <a:solidFill>
                  <a:srgbClr val="6B6B6B"/>
                </a:solidFill>
                <a:latin typeface="BentonSans" panose="02000603040000020004" pitchFamily="2" charset="0"/>
              </a:rPr>
              <a:t>, K., Johnson, E.V., </a:t>
            </a:r>
            <a:r>
              <a:rPr lang="en-GB" sz="1050" dirty="0" err="1">
                <a:solidFill>
                  <a:srgbClr val="6B6B6B"/>
                </a:solidFill>
                <a:latin typeface="BentonSans" panose="02000603040000020004" pitchFamily="2" charset="0"/>
              </a:rPr>
              <a:t>Malmendal</a:t>
            </a:r>
            <a:r>
              <a:rPr lang="en-GB" sz="1050" dirty="0">
                <a:solidFill>
                  <a:srgbClr val="6B6B6B"/>
                </a:solidFill>
                <a:latin typeface="BentonSans" panose="02000603040000020004" pitchFamily="2" charset="0"/>
              </a:rPr>
              <a:t>, A. et al. Brain damage and behavioural disorders in fish induced by plastic nanoparticles delivered through the food chain. Sci Rep 7, 11452 (2017). </a:t>
            </a:r>
          </a:p>
          <a:p>
            <a:pPr marL="285750" indent="-285750">
              <a:lnSpc>
                <a:spcPts val="1420"/>
              </a:lnSpc>
              <a:buFont typeface="+mj-lt"/>
              <a:buAutoNum type="arabicPeriod"/>
            </a:pPr>
            <a:r>
              <a:rPr lang="en-GB" sz="1050" dirty="0">
                <a:solidFill>
                  <a:srgbClr val="6B6B6B"/>
                </a:solidFill>
                <a:latin typeface="BentonSans" panose="02000603040000020004" pitchFamily="2" charset="0"/>
              </a:rPr>
              <a:t>Jiang W, Fang J, Du M, Gao Y, Fang J, Jiang Z. Microplastics influence physiological processes, growth and reproduction in the Manila clam, </a:t>
            </a:r>
            <a:r>
              <a:rPr lang="en-GB" sz="1050" dirty="0" err="1">
                <a:solidFill>
                  <a:srgbClr val="6B6B6B"/>
                </a:solidFill>
                <a:latin typeface="BentonSans" panose="02000603040000020004" pitchFamily="2" charset="0"/>
              </a:rPr>
              <a:t>Ruditapes</a:t>
            </a:r>
            <a:r>
              <a:rPr lang="en-GB" sz="1050" dirty="0">
                <a:solidFill>
                  <a:srgbClr val="6B6B6B"/>
                </a:solidFill>
                <a:latin typeface="BentonSans" panose="02000603040000020004" pitchFamily="2" charset="0"/>
              </a:rPr>
              <a:t> </a:t>
            </a:r>
            <a:r>
              <a:rPr lang="en-GB" sz="1050" dirty="0" err="1">
                <a:solidFill>
                  <a:srgbClr val="6B6B6B"/>
                </a:solidFill>
                <a:latin typeface="BentonSans" panose="02000603040000020004" pitchFamily="2" charset="0"/>
              </a:rPr>
              <a:t>philippinarum</a:t>
            </a:r>
            <a:r>
              <a:rPr lang="en-GB" sz="1050" dirty="0">
                <a:solidFill>
                  <a:srgbClr val="6B6B6B"/>
                </a:solidFill>
                <a:latin typeface="BentonSans" panose="02000603040000020004" pitchFamily="2" charset="0"/>
              </a:rPr>
              <a:t>. Environ </a:t>
            </a:r>
            <a:r>
              <a:rPr lang="en-GB" sz="1050" dirty="0" err="1">
                <a:solidFill>
                  <a:srgbClr val="6B6B6B"/>
                </a:solidFill>
                <a:latin typeface="BentonSans" panose="02000603040000020004" pitchFamily="2" charset="0"/>
              </a:rPr>
              <a:t>Pollut</a:t>
            </a:r>
            <a:r>
              <a:rPr lang="en-GB" sz="1050" dirty="0">
                <a:solidFill>
                  <a:srgbClr val="6B6B6B"/>
                </a:solidFill>
                <a:latin typeface="BentonSans" panose="02000603040000020004" pitchFamily="2" charset="0"/>
              </a:rPr>
              <a:t>. 2022 Jan 15;293:118502. </a:t>
            </a:r>
            <a:r>
              <a:rPr lang="en-GB" sz="1050" dirty="0" err="1">
                <a:solidFill>
                  <a:srgbClr val="6B6B6B"/>
                </a:solidFill>
                <a:latin typeface="BentonSans" panose="02000603040000020004" pitchFamily="2" charset="0"/>
              </a:rPr>
              <a:t>doi</a:t>
            </a:r>
            <a:r>
              <a:rPr lang="en-GB" sz="1050" dirty="0">
                <a:solidFill>
                  <a:srgbClr val="6B6B6B"/>
                </a:solidFill>
                <a:latin typeface="BentonSans" panose="02000603040000020004" pitchFamily="2" charset="0"/>
              </a:rPr>
              <a:t>: 10.1016/j.envpol.2021.118502. </a:t>
            </a:r>
          </a:p>
          <a:p>
            <a:pPr marL="285750" indent="-285750">
              <a:lnSpc>
                <a:spcPts val="1420"/>
              </a:lnSpc>
              <a:buFont typeface="+mj-lt"/>
              <a:buAutoNum type="arabicPeriod"/>
            </a:pPr>
            <a:r>
              <a:rPr lang="en-GB" sz="1050" dirty="0">
                <a:solidFill>
                  <a:srgbClr val="6B6B6B"/>
                </a:solidFill>
                <a:latin typeface="BentonSans" panose="02000603040000020004" pitchFamily="2" charset="0"/>
              </a:rPr>
              <a:t>Cormier, B., Le </a:t>
            </a:r>
            <a:r>
              <a:rPr lang="en-GB" sz="1050" dirty="0" err="1">
                <a:solidFill>
                  <a:srgbClr val="6B6B6B"/>
                </a:solidFill>
                <a:latin typeface="BentonSans" panose="02000603040000020004" pitchFamily="2" charset="0"/>
              </a:rPr>
              <a:t>Bihanic</a:t>
            </a:r>
            <a:r>
              <a:rPr lang="en-GB" sz="1050" dirty="0">
                <a:solidFill>
                  <a:srgbClr val="6B6B6B"/>
                </a:solidFill>
                <a:latin typeface="BentonSans" panose="02000603040000020004" pitchFamily="2" charset="0"/>
              </a:rPr>
              <a:t>, F., </a:t>
            </a:r>
            <a:r>
              <a:rPr lang="en-GB" sz="1050" dirty="0" err="1">
                <a:solidFill>
                  <a:srgbClr val="6B6B6B"/>
                </a:solidFill>
                <a:latin typeface="BentonSans" panose="02000603040000020004" pitchFamily="2" charset="0"/>
              </a:rPr>
              <a:t>Cabar</a:t>
            </a:r>
            <a:r>
              <a:rPr lang="en-GB" sz="1050" dirty="0">
                <a:solidFill>
                  <a:srgbClr val="6B6B6B"/>
                </a:solidFill>
                <a:latin typeface="BentonSans" panose="02000603040000020004" pitchFamily="2" charset="0"/>
              </a:rPr>
              <a:t>, M. et al. Chronic feeding exposure to virgin and spiked microplastics disrupts essential biological functions in teleost fish, Journal of Hazardous Materials, Volume 415, 2021</a:t>
            </a:r>
          </a:p>
        </p:txBody>
      </p:sp>
    </p:spTree>
    <p:extLst>
      <p:ext uri="{BB962C8B-B14F-4D97-AF65-F5344CB8AC3E}">
        <p14:creationId xmlns:p14="http://schemas.microsoft.com/office/powerpoint/2010/main" val="41219491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low confidence">
            <a:extLst>
              <a:ext uri="{FF2B5EF4-FFF2-40B4-BE49-F238E27FC236}">
                <a16:creationId xmlns:a16="http://schemas.microsoft.com/office/drawing/2014/main" id="{954D42D0-17AF-46E4-D47F-63E0CF0D65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A71EFF1-1ED1-51A7-6D9C-4E9C748689CB}"/>
              </a:ext>
            </a:extLst>
          </p:cNvPr>
          <p:cNvSpPr txBox="1"/>
          <p:nvPr/>
        </p:nvSpPr>
        <p:spPr>
          <a:xfrm>
            <a:off x="537952" y="1064333"/>
            <a:ext cx="11127791" cy="4205318"/>
          </a:xfrm>
          <a:prstGeom prst="rect">
            <a:avLst/>
          </a:prstGeom>
          <a:noFill/>
        </p:spPr>
        <p:txBody>
          <a:bodyPr wrap="square" rtlCol="0">
            <a:spAutoFit/>
          </a:bodyPr>
          <a:lstStyle/>
          <a:p>
            <a:pPr marL="285750" indent="-285750">
              <a:lnSpc>
                <a:spcPts val="1420"/>
              </a:lnSpc>
              <a:buFont typeface="+mj-lt"/>
              <a:buAutoNum type="arabicPeriod" startAt="21"/>
            </a:pPr>
            <a:r>
              <a:rPr lang="en-GB" sz="1050" dirty="0" err="1">
                <a:solidFill>
                  <a:srgbClr val="6B6B6B"/>
                </a:solidFill>
                <a:latin typeface="BentonSans" panose="02000603040000020004" pitchFamily="2" charset="0"/>
              </a:rPr>
              <a:t>Schæbel</a:t>
            </a:r>
            <a:r>
              <a:rPr lang="en-GB" sz="1050" dirty="0">
                <a:solidFill>
                  <a:srgbClr val="6B6B6B"/>
                </a:solidFill>
                <a:latin typeface="BentonSans" panose="02000603040000020004" pitchFamily="2" charset="0"/>
              </a:rPr>
              <a:t> LK, </a:t>
            </a:r>
            <a:r>
              <a:rPr lang="en-GB" sz="1050" dirty="0" err="1">
                <a:solidFill>
                  <a:srgbClr val="6B6B6B"/>
                </a:solidFill>
                <a:latin typeface="BentonSans" panose="02000603040000020004" pitchFamily="2" charset="0"/>
              </a:rPr>
              <a:t>Bonefeld-Jørgensen</a:t>
            </a:r>
            <a:r>
              <a:rPr lang="en-GB" sz="1050" dirty="0">
                <a:solidFill>
                  <a:srgbClr val="6B6B6B"/>
                </a:solidFill>
                <a:latin typeface="BentonSans" panose="02000603040000020004" pitchFamily="2" charset="0"/>
              </a:rPr>
              <a:t> EC, Vestergaard H, Andersen S (2017) The influence of persistent organic pollutants in the traditional Inuit diet on markers of inflammation. </a:t>
            </a:r>
            <a:r>
              <a:rPr lang="en-GB" sz="1050" dirty="0" err="1">
                <a:solidFill>
                  <a:srgbClr val="6B6B6B"/>
                </a:solidFill>
                <a:latin typeface="BentonSans" panose="02000603040000020004" pitchFamily="2" charset="0"/>
              </a:rPr>
              <a:t>PLoS</a:t>
            </a:r>
            <a:r>
              <a:rPr lang="en-GB" sz="1050" dirty="0">
                <a:solidFill>
                  <a:srgbClr val="6B6B6B"/>
                </a:solidFill>
                <a:latin typeface="BentonSans" panose="02000603040000020004" pitchFamily="2" charset="0"/>
              </a:rPr>
              <a:t> ONE 12(5)</a:t>
            </a:r>
          </a:p>
          <a:p>
            <a:pPr marL="285750" indent="-285750">
              <a:lnSpc>
                <a:spcPts val="1420"/>
              </a:lnSpc>
              <a:buFont typeface="+mj-lt"/>
              <a:buAutoNum type="arabicPeriod" startAt="21"/>
            </a:pPr>
            <a:r>
              <a:rPr lang="en-GB" sz="1050" dirty="0" err="1">
                <a:solidFill>
                  <a:srgbClr val="6B6B6B"/>
                </a:solidFill>
                <a:latin typeface="BentonSans" panose="02000603040000020004" pitchFamily="2" charset="0"/>
              </a:rPr>
              <a:t>Szeligowska</a:t>
            </a:r>
            <a:r>
              <a:rPr lang="en-GB" sz="1050" dirty="0">
                <a:solidFill>
                  <a:srgbClr val="6B6B6B"/>
                </a:solidFill>
                <a:latin typeface="BentonSans" panose="02000603040000020004" pitchFamily="2" charset="0"/>
              </a:rPr>
              <a:t>, M. et al. From Seawater via Plankton to Seabirds -Transfer of Microplastics through the Arctic Food Web. International Symposium on Plastics in the Arctic and Sub-Arctic Region. 2021</a:t>
            </a:r>
          </a:p>
          <a:p>
            <a:pPr marL="285750" indent="-285750">
              <a:lnSpc>
                <a:spcPts val="1420"/>
              </a:lnSpc>
              <a:buFont typeface="+mj-lt"/>
              <a:buAutoNum type="arabicPeriod" startAt="21"/>
            </a:pPr>
            <a:r>
              <a:rPr lang="en-GB" sz="1050" dirty="0">
                <a:solidFill>
                  <a:srgbClr val="6B6B6B"/>
                </a:solidFill>
                <a:latin typeface="BentonSans" panose="02000603040000020004" pitchFamily="2" charset="0"/>
              </a:rPr>
              <a:t>Strand, J. Local Arctic sources can also be significant contributors to marine litter — Survey results from Greenland 2016 - 2020. International Symposium on Plastics in the Arctic and Sub-Arctic Region. 2021</a:t>
            </a:r>
          </a:p>
          <a:p>
            <a:pPr marL="285750" indent="-285750">
              <a:lnSpc>
                <a:spcPts val="1420"/>
              </a:lnSpc>
              <a:buFont typeface="+mj-lt"/>
              <a:buAutoNum type="arabicPeriod" startAt="21"/>
            </a:pPr>
            <a:r>
              <a:rPr lang="en-GB" sz="1050" dirty="0" err="1">
                <a:solidFill>
                  <a:srgbClr val="6B6B6B"/>
                </a:solidFill>
                <a:latin typeface="BentonSans" panose="02000603040000020004" pitchFamily="2" charset="0"/>
              </a:rPr>
              <a:t>Strietman</a:t>
            </a:r>
            <a:r>
              <a:rPr lang="en-GB" sz="1050" dirty="0">
                <a:solidFill>
                  <a:srgbClr val="6B6B6B"/>
                </a:solidFill>
                <a:latin typeface="BentonSans" panose="02000603040000020004" pitchFamily="2" charset="0"/>
              </a:rPr>
              <a:t>, W.J. et al. The Arctic Marine Litter Project «Identifying the sources to better prevent marine litter». International Symposium on Plastics in the Arctic and Sub-Arctic Region. 2021</a:t>
            </a:r>
          </a:p>
          <a:p>
            <a:pPr marL="285750" indent="-285750">
              <a:lnSpc>
                <a:spcPts val="1420"/>
              </a:lnSpc>
              <a:buFont typeface="+mj-lt"/>
              <a:buAutoNum type="arabicPeriod" startAt="21"/>
            </a:pPr>
            <a:r>
              <a:rPr lang="en-GB" sz="1050" dirty="0" err="1">
                <a:solidFill>
                  <a:srgbClr val="6B6B6B"/>
                </a:solidFill>
                <a:latin typeface="BentonSans" panose="02000603040000020004" pitchFamily="2" charset="0"/>
              </a:rPr>
              <a:t>Rist</a:t>
            </a:r>
            <a:r>
              <a:rPr lang="en-GB" sz="1050" dirty="0">
                <a:solidFill>
                  <a:srgbClr val="6B6B6B"/>
                </a:solidFill>
                <a:latin typeface="BentonSans" panose="02000603040000020004" pitchFamily="2" charset="0"/>
              </a:rPr>
              <a:t>, S. et al., Quantification of plankton-sized microplastics in a productive coastal Arctic marine ecosystem, Environmental Pollution, Volume 266, Part 1, 2020 </a:t>
            </a:r>
          </a:p>
          <a:p>
            <a:pPr marL="285750" indent="-285750">
              <a:lnSpc>
                <a:spcPts val="1420"/>
              </a:lnSpc>
              <a:buFont typeface="+mj-lt"/>
              <a:buAutoNum type="arabicPeriod" startAt="21"/>
            </a:pPr>
            <a:r>
              <a:rPr lang="en-GB" sz="1050" dirty="0" err="1">
                <a:solidFill>
                  <a:srgbClr val="6B6B6B"/>
                </a:solidFill>
                <a:latin typeface="BentonSans" panose="02000603040000020004" pitchFamily="2" charset="0"/>
              </a:rPr>
              <a:t>Baak</a:t>
            </a:r>
            <a:r>
              <a:rPr lang="en-GB" sz="1050" dirty="0">
                <a:solidFill>
                  <a:srgbClr val="6B6B6B"/>
                </a:solidFill>
                <a:latin typeface="BentonSans" panose="02000603040000020004" pitchFamily="2" charset="0"/>
              </a:rPr>
              <a:t>, J. et al. Plastic ingestion by four seabird species in the Canadian Arctic: Comparisons across species and time, Marine Pollution Bulletin, Volume 158, 2020,</a:t>
            </a:r>
          </a:p>
          <a:p>
            <a:pPr marL="285750" indent="-285750">
              <a:lnSpc>
                <a:spcPts val="1420"/>
              </a:lnSpc>
              <a:buFont typeface="+mj-lt"/>
              <a:buAutoNum type="arabicPeriod" startAt="21"/>
            </a:pPr>
            <a:r>
              <a:rPr lang="en-GB" sz="1050" dirty="0">
                <a:solidFill>
                  <a:srgbClr val="6B6B6B"/>
                </a:solidFill>
                <a:latin typeface="BentonSans" panose="02000603040000020004" pitchFamily="2" charset="0"/>
              </a:rPr>
              <a:t>https://</a:t>
            </a:r>
            <a:r>
              <a:rPr lang="en-GB" sz="1050" dirty="0" err="1">
                <a:solidFill>
                  <a:srgbClr val="6B6B6B"/>
                </a:solidFill>
                <a:latin typeface="BentonSans" panose="02000603040000020004" pitchFamily="2" charset="0"/>
              </a:rPr>
              <a:t>civiclaboratory.nl</a:t>
            </a:r>
            <a:r>
              <a:rPr lang="en-GB" sz="1050" dirty="0">
                <a:solidFill>
                  <a:srgbClr val="6B6B6B"/>
                </a:solidFill>
                <a:latin typeface="BentonSans" panose="02000603040000020004" pitchFamily="2" charset="0"/>
              </a:rPr>
              <a:t>/plastic-pollution-monitoring-in-</a:t>
            </a:r>
            <a:r>
              <a:rPr lang="en-GB" sz="1050" dirty="0" err="1">
                <a:solidFill>
                  <a:srgbClr val="6B6B6B"/>
                </a:solidFill>
                <a:latin typeface="BentonSans" panose="02000603040000020004" pitchFamily="2" charset="0"/>
              </a:rPr>
              <a:t>nunatsiavut</a:t>
            </a:r>
            <a:r>
              <a:rPr lang="en-GB" sz="1050" dirty="0">
                <a:solidFill>
                  <a:srgbClr val="6B6B6B"/>
                </a:solidFill>
                <a:latin typeface="BentonSans" panose="02000603040000020004" pitchFamily="2" charset="0"/>
              </a:rPr>
              <a:t>/ </a:t>
            </a:r>
          </a:p>
          <a:p>
            <a:pPr marL="285750" indent="-285750">
              <a:lnSpc>
                <a:spcPts val="1420"/>
              </a:lnSpc>
              <a:buFont typeface="+mj-lt"/>
              <a:buAutoNum type="arabicPeriod" startAt="21"/>
            </a:pPr>
            <a:r>
              <a:rPr lang="en-GB" sz="1050" dirty="0">
                <a:solidFill>
                  <a:srgbClr val="6B6B6B"/>
                </a:solidFill>
                <a:latin typeface="BentonSans" panose="02000603040000020004" pitchFamily="2" charset="0"/>
              </a:rPr>
              <a:t>Magnusson, K. et al. </a:t>
            </a:r>
            <a:r>
              <a:rPr lang="en-GB" sz="1050" dirty="0" err="1">
                <a:solidFill>
                  <a:srgbClr val="6B6B6B"/>
                </a:solidFill>
                <a:latin typeface="BentonSans" panose="02000603040000020004" pitchFamily="2" charset="0"/>
              </a:rPr>
              <a:t>Microlitter</a:t>
            </a:r>
            <a:r>
              <a:rPr lang="en-GB" sz="1050" dirty="0">
                <a:solidFill>
                  <a:srgbClr val="6B6B6B"/>
                </a:solidFill>
                <a:latin typeface="BentonSans" panose="02000603040000020004" pitchFamily="2" charset="0"/>
              </a:rPr>
              <a:t> in sewage treatment systems: A Nordic perspective on waste water treatment plants as pathways for microscopic anthropogenic particles to marine systems (Nordisk </a:t>
            </a:r>
            <a:r>
              <a:rPr lang="en-GB" sz="1050" dirty="0" err="1">
                <a:solidFill>
                  <a:srgbClr val="6B6B6B"/>
                </a:solidFill>
                <a:latin typeface="BentonSans" panose="02000603040000020004" pitchFamily="2" charset="0"/>
              </a:rPr>
              <a:t>Ministerråd</a:t>
            </a:r>
            <a:r>
              <a:rPr lang="en-GB" sz="1050" dirty="0">
                <a:solidFill>
                  <a:srgbClr val="6B6B6B"/>
                </a:solidFill>
                <a:latin typeface="BentonSans" panose="02000603040000020004" pitchFamily="2" charset="0"/>
              </a:rPr>
              <a:t>, 2016)</a:t>
            </a:r>
          </a:p>
          <a:p>
            <a:pPr marL="285750" indent="-285750">
              <a:lnSpc>
                <a:spcPts val="1420"/>
              </a:lnSpc>
              <a:buFont typeface="+mj-lt"/>
              <a:buAutoNum type="arabicPeriod" startAt="21"/>
            </a:pPr>
            <a:r>
              <a:rPr lang="en-GB" sz="1050" dirty="0">
                <a:solidFill>
                  <a:srgbClr val="6B6B6B"/>
                </a:solidFill>
                <a:latin typeface="BentonSans" panose="02000603040000020004" pitchFamily="2" charset="0"/>
              </a:rPr>
              <a:t>https://</a:t>
            </a:r>
            <a:r>
              <a:rPr lang="en-GB" sz="1050" dirty="0" err="1">
                <a:solidFill>
                  <a:srgbClr val="6B6B6B"/>
                </a:solidFill>
                <a:latin typeface="BentonSans" panose="02000603040000020004" pitchFamily="2" charset="0"/>
              </a:rPr>
              <a:t>csr.sfs.is</a:t>
            </a:r>
            <a:r>
              <a:rPr lang="en-GB" sz="1050" dirty="0">
                <a:solidFill>
                  <a:srgbClr val="6B6B6B"/>
                </a:solidFill>
                <a:latin typeface="BentonSans" panose="02000603040000020004" pitchFamily="2" charset="0"/>
              </a:rPr>
              <a:t>/fishing-gear/ </a:t>
            </a:r>
          </a:p>
          <a:p>
            <a:pPr marL="285750" indent="-285750">
              <a:lnSpc>
                <a:spcPts val="1420"/>
              </a:lnSpc>
              <a:buFont typeface="+mj-lt"/>
              <a:buAutoNum type="arabicPeriod" startAt="21"/>
            </a:pPr>
            <a:r>
              <a:rPr lang="en-GB" sz="1050" dirty="0" err="1">
                <a:solidFill>
                  <a:srgbClr val="6B6B6B"/>
                </a:solidFill>
                <a:latin typeface="BentonSans" panose="02000603040000020004" pitchFamily="2" charset="0"/>
              </a:rPr>
              <a:t>Herzke</a:t>
            </a:r>
            <a:r>
              <a:rPr lang="en-GB" sz="1050" dirty="0">
                <a:solidFill>
                  <a:srgbClr val="6B6B6B"/>
                </a:solidFill>
                <a:latin typeface="BentonSans" panose="02000603040000020004" pitchFamily="2" charset="0"/>
              </a:rPr>
              <a:t>, D. et al. Microplastic </a:t>
            </a:r>
            <a:r>
              <a:rPr lang="en-GB" sz="1050" dirty="0" err="1">
                <a:solidFill>
                  <a:srgbClr val="6B6B6B"/>
                </a:solidFill>
                <a:latin typeface="BentonSans" panose="02000603040000020004" pitchFamily="2" charset="0"/>
              </a:rPr>
              <a:t>Fiber</a:t>
            </a:r>
            <a:r>
              <a:rPr lang="en-GB" sz="1050" dirty="0">
                <a:solidFill>
                  <a:srgbClr val="6B6B6B"/>
                </a:solidFill>
                <a:latin typeface="BentonSans" panose="02000603040000020004" pitchFamily="2" charset="0"/>
              </a:rPr>
              <a:t> Emissions From Wastewater Effluents: Abundance, Transport </a:t>
            </a:r>
            <a:r>
              <a:rPr lang="en-GB" sz="1050" dirty="0" err="1">
                <a:solidFill>
                  <a:srgbClr val="6B6B6B"/>
                </a:solidFill>
                <a:latin typeface="BentonSans" panose="02000603040000020004" pitchFamily="2" charset="0"/>
              </a:rPr>
              <a:t>Behavior</a:t>
            </a:r>
            <a:r>
              <a:rPr lang="en-GB" sz="1050" dirty="0">
                <a:solidFill>
                  <a:srgbClr val="6B6B6B"/>
                </a:solidFill>
                <a:latin typeface="BentonSans" panose="02000603040000020004" pitchFamily="2" charset="0"/>
              </a:rPr>
              <a:t> and Exposure Risk for Biota in an Arctic Fjord, Frontiers in Environmental Science, Volume 9, 2021</a:t>
            </a:r>
          </a:p>
          <a:p>
            <a:pPr marL="285750" indent="-285750">
              <a:lnSpc>
                <a:spcPts val="1420"/>
              </a:lnSpc>
              <a:buFont typeface="+mj-lt"/>
              <a:buAutoNum type="arabicPeriod" startAt="21"/>
            </a:pPr>
            <a:r>
              <a:rPr lang="en-GB" sz="1050" dirty="0">
                <a:solidFill>
                  <a:srgbClr val="6B6B6B"/>
                </a:solidFill>
                <a:latin typeface="BentonSans" panose="02000603040000020004" pitchFamily="2" charset="0"/>
              </a:rPr>
              <a:t>Mallory, M. L. et al. Anthropogenic litter in marine waters and coastlines of Arctic Canada and West Greenland. Sci. Total Environ. 783, 146971 (2021)</a:t>
            </a:r>
          </a:p>
          <a:p>
            <a:pPr marL="285750" indent="-285750">
              <a:lnSpc>
                <a:spcPts val="1420"/>
              </a:lnSpc>
              <a:buFont typeface="+mj-lt"/>
              <a:buAutoNum type="arabicPeriod" startAt="21"/>
            </a:pPr>
            <a:r>
              <a:rPr lang="en-GB" sz="1050" dirty="0" err="1">
                <a:solidFill>
                  <a:srgbClr val="6B6B6B"/>
                </a:solidFill>
                <a:latin typeface="BentonSans" panose="02000603040000020004" pitchFamily="2" charset="0"/>
              </a:rPr>
              <a:t>Petrún</a:t>
            </a:r>
            <a:r>
              <a:rPr lang="en-GB" sz="1050" dirty="0">
                <a:solidFill>
                  <a:srgbClr val="6B6B6B"/>
                </a:solidFill>
                <a:latin typeface="BentonSans" panose="02000603040000020004" pitchFamily="2" charset="0"/>
              </a:rPr>
              <a:t> </a:t>
            </a:r>
            <a:r>
              <a:rPr lang="en-GB" sz="1050" dirty="0" err="1">
                <a:solidFill>
                  <a:srgbClr val="6B6B6B"/>
                </a:solidFill>
                <a:latin typeface="BentonSans" panose="02000603040000020004" pitchFamily="2" charset="0"/>
              </a:rPr>
              <a:t>Sigurðardóttir</a:t>
            </a:r>
            <a:r>
              <a:rPr lang="en-GB" sz="1050" dirty="0">
                <a:solidFill>
                  <a:srgbClr val="6B6B6B"/>
                </a:solidFill>
                <a:latin typeface="BentonSans" panose="02000603040000020004" pitchFamily="2" charset="0"/>
              </a:rPr>
              <a:t> &amp; </a:t>
            </a:r>
            <a:r>
              <a:rPr lang="en-GB" sz="1050" dirty="0" err="1">
                <a:solidFill>
                  <a:srgbClr val="6B6B6B"/>
                </a:solidFill>
                <a:latin typeface="BentonSans" panose="02000603040000020004" pitchFamily="2" charset="0"/>
              </a:rPr>
              <a:t>Steinunn</a:t>
            </a:r>
            <a:r>
              <a:rPr lang="en-GB" sz="1050" dirty="0">
                <a:solidFill>
                  <a:srgbClr val="6B6B6B"/>
                </a:solidFill>
                <a:latin typeface="BentonSans" panose="02000603040000020004" pitchFamily="2" charset="0"/>
              </a:rPr>
              <a:t> H. </a:t>
            </a:r>
            <a:r>
              <a:rPr lang="en-GB" sz="1050" dirty="0" err="1">
                <a:solidFill>
                  <a:srgbClr val="6B6B6B"/>
                </a:solidFill>
                <a:latin typeface="BentonSans" panose="02000603040000020004" pitchFamily="2" charset="0"/>
              </a:rPr>
              <a:t>Ólafsdóttir</a:t>
            </a:r>
            <a:r>
              <a:rPr lang="en-GB" sz="1050" dirty="0">
                <a:solidFill>
                  <a:srgbClr val="6B6B6B"/>
                </a:solidFill>
                <a:latin typeface="BentonSans" panose="02000603040000020004" pitchFamily="2" charset="0"/>
              </a:rPr>
              <a:t>, Debris on the seabed off Iceland: Summary of registration of debris during mapping of habitats on the seabed 2004-2019. Icelandic Institute of Marine Research, 2022</a:t>
            </a:r>
          </a:p>
          <a:p>
            <a:pPr marL="285750" indent="-285750">
              <a:lnSpc>
                <a:spcPts val="1420"/>
              </a:lnSpc>
              <a:buFont typeface="+mj-lt"/>
              <a:buAutoNum type="arabicPeriod" startAt="21"/>
            </a:pPr>
            <a:r>
              <a:rPr lang="en-GB" sz="1050" dirty="0" err="1">
                <a:solidFill>
                  <a:srgbClr val="6B6B6B"/>
                </a:solidFill>
                <a:latin typeface="BentonSans" panose="02000603040000020004" pitchFamily="2" charset="0"/>
              </a:rPr>
              <a:t>Àsmundsdottir</a:t>
            </a:r>
            <a:r>
              <a:rPr lang="en-GB" sz="1050" dirty="0">
                <a:solidFill>
                  <a:srgbClr val="6B6B6B"/>
                </a:solidFill>
                <a:latin typeface="BentonSans" panose="02000603040000020004" pitchFamily="2" charset="0"/>
              </a:rPr>
              <a:t>, A.M. et al. Microplastics occurrence and composition in drinking water from an Icelandic urban area. International Symposium on Plastics in the Arctic and Sub-Arctic Region. 2021 </a:t>
            </a:r>
          </a:p>
          <a:p>
            <a:pPr marL="285750" indent="-285750">
              <a:lnSpc>
                <a:spcPts val="1420"/>
              </a:lnSpc>
              <a:buFont typeface="+mj-lt"/>
              <a:buAutoNum type="arabicPeriod" startAt="21"/>
            </a:pPr>
            <a:r>
              <a:rPr lang="en-GB" sz="1050" dirty="0" err="1">
                <a:solidFill>
                  <a:srgbClr val="6B6B6B"/>
                </a:solidFill>
                <a:latin typeface="BentonSans" panose="02000603040000020004" pitchFamily="2" charset="0"/>
              </a:rPr>
              <a:t>Stefánsson</a:t>
            </a:r>
            <a:r>
              <a:rPr lang="en-GB" sz="1050" dirty="0">
                <a:solidFill>
                  <a:srgbClr val="6B6B6B"/>
                </a:solidFill>
                <a:latin typeface="BentonSans" panose="02000603040000020004" pitchFamily="2" charset="0"/>
              </a:rPr>
              <a:t>, H. et al. Microplastics in glaciers: first results from the </a:t>
            </a:r>
            <a:r>
              <a:rPr lang="en-GB" sz="1050" dirty="0" err="1">
                <a:solidFill>
                  <a:srgbClr val="6B6B6B"/>
                </a:solidFill>
                <a:latin typeface="BentonSans" panose="02000603040000020004" pitchFamily="2" charset="0"/>
              </a:rPr>
              <a:t>Vatnajökull</a:t>
            </a:r>
            <a:r>
              <a:rPr lang="en-GB" sz="1050" dirty="0">
                <a:solidFill>
                  <a:srgbClr val="6B6B6B"/>
                </a:solidFill>
                <a:latin typeface="BentonSans" panose="02000603040000020004" pitchFamily="2" charset="0"/>
              </a:rPr>
              <a:t> ice cap. Sustainability 13, 4183 (2021) </a:t>
            </a:r>
          </a:p>
          <a:p>
            <a:pPr marL="285750" indent="-285750">
              <a:lnSpc>
                <a:spcPts val="1420"/>
              </a:lnSpc>
              <a:buFont typeface="+mj-lt"/>
              <a:buAutoNum type="arabicPeriod" startAt="21"/>
            </a:pPr>
            <a:r>
              <a:rPr lang="en-GB" sz="1050" dirty="0">
                <a:solidFill>
                  <a:srgbClr val="6B6B6B"/>
                </a:solidFill>
                <a:latin typeface="BentonSans" panose="02000603040000020004" pitchFamily="2" charset="0"/>
              </a:rPr>
              <a:t>Garcia-</a:t>
            </a:r>
            <a:r>
              <a:rPr lang="en-GB" sz="1050" dirty="0" err="1">
                <a:solidFill>
                  <a:srgbClr val="6B6B6B"/>
                </a:solidFill>
                <a:latin typeface="BentonSans" panose="02000603040000020004" pitchFamily="2" charset="0"/>
              </a:rPr>
              <a:t>Garin</a:t>
            </a:r>
            <a:r>
              <a:rPr lang="en-GB" sz="1050" dirty="0">
                <a:solidFill>
                  <a:srgbClr val="6B6B6B"/>
                </a:solidFill>
                <a:latin typeface="BentonSans" panose="02000603040000020004" pitchFamily="2" charset="0"/>
              </a:rPr>
              <a:t>, O. et al., Ingestion of synthetic particles by fin whales feeding off western Iceland in summer, Chemosphere, Volume 279, 2021</a:t>
            </a:r>
          </a:p>
        </p:txBody>
      </p:sp>
    </p:spTree>
    <p:extLst>
      <p:ext uri="{BB962C8B-B14F-4D97-AF65-F5344CB8AC3E}">
        <p14:creationId xmlns:p14="http://schemas.microsoft.com/office/powerpoint/2010/main" val="626685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creenshot, appliance&#10;&#10;Description automatically generated">
            <a:extLst>
              <a:ext uri="{FF2B5EF4-FFF2-40B4-BE49-F238E27FC236}">
                <a16:creationId xmlns:a16="http://schemas.microsoft.com/office/drawing/2014/main" id="{D3AD1735-2E5E-CDB7-C0B4-38F6596A16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803152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logos&#10;&#10;Description automatically generated with low confidence">
            <a:extLst>
              <a:ext uri="{FF2B5EF4-FFF2-40B4-BE49-F238E27FC236}">
                <a16:creationId xmlns:a16="http://schemas.microsoft.com/office/drawing/2014/main" id="{A825DF94-51FE-0B00-AB69-217A9373D3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24934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circle, font&#10;&#10;Description automatically generated">
            <a:extLst>
              <a:ext uri="{FF2B5EF4-FFF2-40B4-BE49-F238E27FC236}">
                <a16:creationId xmlns:a16="http://schemas.microsoft.com/office/drawing/2014/main" id="{548A7229-00FF-3986-0A54-13EA35E826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01040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circle, logo&#10;&#10;Description automatically generated">
            <a:extLst>
              <a:ext uri="{FF2B5EF4-FFF2-40B4-BE49-F238E27FC236}">
                <a16:creationId xmlns:a16="http://schemas.microsoft.com/office/drawing/2014/main" id="{7C857482-2543-6B1C-AA51-F3476B6F5C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44234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creenshot&#10;&#10;Description automatically generated">
            <a:extLst>
              <a:ext uri="{FF2B5EF4-FFF2-40B4-BE49-F238E27FC236}">
                <a16:creationId xmlns:a16="http://schemas.microsoft.com/office/drawing/2014/main" id="{F5F9D462-1900-77A5-8A69-63E195AFBB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6031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ED299-0E1A-8640-A8D1-FC6EED7F5D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10793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CE70D6-6E99-C846-963A-FBA170D23C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47604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1732</TotalTime>
  <Words>3846</Words>
  <Application>Microsoft Office PowerPoint</Application>
  <PresentationFormat>Widescreen</PresentationFormat>
  <Paragraphs>245</Paragraphs>
  <Slides>40</Slides>
  <Notes>33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40</vt:i4>
      </vt:variant>
    </vt:vector>
  </HeadingPairs>
  <TitlesOfParts>
    <vt:vector size="53" baseType="lpstr">
      <vt:lpstr>Arial</vt:lpstr>
      <vt:lpstr>BentonSans</vt:lpstr>
      <vt:lpstr>Calibri</vt:lpstr>
      <vt:lpstr>Calibri Light</vt:lpstr>
      <vt:lpstr>Google Sans</vt:lpstr>
      <vt:lpstr>graphik</vt:lpstr>
      <vt:lpstr>Helvetica Neue</vt:lpstr>
      <vt:lpstr>Helvetica Neue Medium</vt:lpstr>
      <vt:lpstr>lato</vt:lpstr>
      <vt:lpstr>lato</vt:lpstr>
      <vt:lpstr>Noto Serif</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Mikael Vegdal Tabutiaux</dc:creator>
  <cp:lastModifiedBy>Tona Ishaq Lorentsen</cp:lastModifiedBy>
  <cp:revision>23</cp:revision>
  <dcterms:created xsi:type="dcterms:W3CDTF">2023-02-23T17:27:49Z</dcterms:created>
  <dcterms:modified xsi:type="dcterms:W3CDTF">2025-02-06T12:27:03Z</dcterms:modified>
</cp:coreProperties>
</file>